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0" r:id="rId4"/>
    <p:sldId id="258" r:id="rId5"/>
    <p:sldId id="259" r:id="rId6"/>
    <p:sldId id="262" r:id="rId7"/>
    <p:sldId id="269" r:id="rId8"/>
    <p:sldId id="261" r:id="rId9"/>
    <p:sldId id="263" r:id="rId10"/>
    <p:sldId id="264" r:id="rId11"/>
    <p:sldId id="268" r:id="rId12"/>
    <p:sldId id="265" r:id="rId13"/>
    <p:sldId id="266" r:id="rId14"/>
    <p:sldId id="267" r:id="rId15"/>
  </p:sldIdLst>
  <p:sldSz cx="9144000" cy="6858000" type="screen4x3"/>
  <p:notesSz cx="7077075" cy="9363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98" d="100"/>
          <a:sy n="98" d="100"/>
        </p:scale>
        <p:origin x="1003" y="67"/>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2C0995-4715-452D-80EA-B70FE5C19D17}" type="datetimeFigureOut">
              <a:rPr lang="en-US" smtClean="0"/>
              <a:t>3/7/2026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1A36CB-A1AA-4A35-A45D-13349D935935}" type="slidenum">
              <a:rPr lang="en-US" smtClean="0"/>
              <a:t>‹#›</a:t>
            </a:fld>
            <a:endParaRPr lang="en-US"/>
          </a:p>
        </p:txBody>
      </p:sp>
    </p:spTree>
    <p:extLst>
      <p:ext uri="{BB962C8B-B14F-4D97-AF65-F5344CB8AC3E}">
        <p14:creationId xmlns:p14="http://schemas.microsoft.com/office/powerpoint/2010/main" val="42052709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2C0995-4715-452D-80EA-B70FE5C19D17}" type="datetimeFigureOut">
              <a:rPr lang="en-US" smtClean="0"/>
              <a:t>3/7/2026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1A36CB-A1AA-4A35-A45D-13349D935935}" type="slidenum">
              <a:rPr lang="en-US" smtClean="0"/>
              <a:t>‹#›</a:t>
            </a:fld>
            <a:endParaRPr lang="en-US"/>
          </a:p>
        </p:txBody>
      </p:sp>
    </p:spTree>
    <p:extLst>
      <p:ext uri="{BB962C8B-B14F-4D97-AF65-F5344CB8AC3E}">
        <p14:creationId xmlns:p14="http://schemas.microsoft.com/office/powerpoint/2010/main" val="2292931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2C0995-4715-452D-80EA-B70FE5C19D17}" type="datetimeFigureOut">
              <a:rPr lang="en-US" smtClean="0"/>
              <a:t>3/7/2026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1A36CB-A1AA-4A35-A45D-13349D935935}" type="slidenum">
              <a:rPr lang="en-US" smtClean="0"/>
              <a:t>‹#›</a:t>
            </a:fld>
            <a:endParaRPr lang="en-US"/>
          </a:p>
        </p:txBody>
      </p:sp>
    </p:spTree>
    <p:extLst>
      <p:ext uri="{BB962C8B-B14F-4D97-AF65-F5344CB8AC3E}">
        <p14:creationId xmlns:p14="http://schemas.microsoft.com/office/powerpoint/2010/main" val="21694455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2C0995-4715-452D-80EA-B70FE5C19D17}" type="datetimeFigureOut">
              <a:rPr lang="en-US" smtClean="0"/>
              <a:t>3/7/2026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1A36CB-A1AA-4A35-A45D-13349D935935}" type="slidenum">
              <a:rPr lang="en-US" smtClean="0"/>
              <a:t>‹#›</a:t>
            </a:fld>
            <a:endParaRPr lang="en-US"/>
          </a:p>
        </p:txBody>
      </p:sp>
    </p:spTree>
    <p:extLst>
      <p:ext uri="{BB962C8B-B14F-4D97-AF65-F5344CB8AC3E}">
        <p14:creationId xmlns:p14="http://schemas.microsoft.com/office/powerpoint/2010/main" val="2686250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2C0995-4715-452D-80EA-B70FE5C19D17}" type="datetimeFigureOut">
              <a:rPr lang="en-US" smtClean="0"/>
              <a:t>3/7/2026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1A36CB-A1AA-4A35-A45D-13349D935935}" type="slidenum">
              <a:rPr lang="en-US" smtClean="0"/>
              <a:t>‹#›</a:t>
            </a:fld>
            <a:endParaRPr lang="en-US"/>
          </a:p>
        </p:txBody>
      </p:sp>
    </p:spTree>
    <p:extLst>
      <p:ext uri="{BB962C8B-B14F-4D97-AF65-F5344CB8AC3E}">
        <p14:creationId xmlns:p14="http://schemas.microsoft.com/office/powerpoint/2010/main" val="2137308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2C0995-4715-452D-80EA-B70FE5C19D17}" type="datetimeFigureOut">
              <a:rPr lang="en-US" smtClean="0"/>
              <a:t>3/7/2026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1A36CB-A1AA-4A35-A45D-13349D935935}" type="slidenum">
              <a:rPr lang="en-US" smtClean="0"/>
              <a:t>‹#›</a:t>
            </a:fld>
            <a:endParaRPr lang="en-US"/>
          </a:p>
        </p:txBody>
      </p:sp>
    </p:spTree>
    <p:extLst>
      <p:ext uri="{BB962C8B-B14F-4D97-AF65-F5344CB8AC3E}">
        <p14:creationId xmlns:p14="http://schemas.microsoft.com/office/powerpoint/2010/main" val="3131370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2C0995-4715-452D-80EA-B70FE5C19D17}" type="datetimeFigureOut">
              <a:rPr lang="en-US" smtClean="0"/>
              <a:t>3/7/2026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1A36CB-A1AA-4A35-A45D-13349D935935}" type="slidenum">
              <a:rPr lang="en-US" smtClean="0"/>
              <a:t>‹#›</a:t>
            </a:fld>
            <a:endParaRPr lang="en-US"/>
          </a:p>
        </p:txBody>
      </p:sp>
    </p:spTree>
    <p:extLst>
      <p:ext uri="{BB962C8B-B14F-4D97-AF65-F5344CB8AC3E}">
        <p14:creationId xmlns:p14="http://schemas.microsoft.com/office/powerpoint/2010/main" val="3214982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2C0995-4715-452D-80EA-B70FE5C19D17}" type="datetimeFigureOut">
              <a:rPr lang="en-US" smtClean="0"/>
              <a:t>3/7/2026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1A36CB-A1AA-4A35-A45D-13349D935935}" type="slidenum">
              <a:rPr lang="en-US" smtClean="0"/>
              <a:t>‹#›</a:t>
            </a:fld>
            <a:endParaRPr lang="en-US"/>
          </a:p>
        </p:txBody>
      </p:sp>
    </p:spTree>
    <p:extLst>
      <p:ext uri="{BB962C8B-B14F-4D97-AF65-F5344CB8AC3E}">
        <p14:creationId xmlns:p14="http://schemas.microsoft.com/office/powerpoint/2010/main" val="6919740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2C0995-4715-452D-80EA-B70FE5C19D17}" type="datetimeFigureOut">
              <a:rPr lang="en-US" smtClean="0"/>
              <a:t>3/7/2026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1A36CB-A1AA-4A35-A45D-13349D935935}" type="slidenum">
              <a:rPr lang="en-US" smtClean="0"/>
              <a:t>‹#›</a:t>
            </a:fld>
            <a:endParaRPr lang="en-US"/>
          </a:p>
        </p:txBody>
      </p:sp>
    </p:spTree>
    <p:extLst>
      <p:ext uri="{BB962C8B-B14F-4D97-AF65-F5344CB8AC3E}">
        <p14:creationId xmlns:p14="http://schemas.microsoft.com/office/powerpoint/2010/main" val="1572814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2C0995-4715-452D-80EA-B70FE5C19D17}" type="datetimeFigureOut">
              <a:rPr lang="en-US" smtClean="0"/>
              <a:t>3/7/2026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1A36CB-A1AA-4A35-A45D-13349D935935}" type="slidenum">
              <a:rPr lang="en-US" smtClean="0"/>
              <a:t>‹#›</a:t>
            </a:fld>
            <a:endParaRPr lang="en-US"/>
          </a:p>
        </p:txBody>
      </p:sp>
    </p:spTree>
    <p:extLst>
      <p:ext uri="{BB962C8B-B14F-4D97-AF65-F5344CB8AC3E}">
        <p14:creationId xmlns:p14="http://schemas.microsoft.com/office/powerpoint/2010/main" val="2667355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2C0995-4715-452D-80EA-B70FE5C19D17}" type="datetimeFigureOut">
              <a:rPr lang="en-US" smtClean="0"/>
              <a:t>3/7/2026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1A36CB-A1AA-4A35-A45D-13349D935935}" type="slidenum">
              <a:rPr lang="en-US" smtClean="0"/>
              <a:t>‹#›</a:t>
            </a:fld>
            <a:endParaRPr lang="en-US"/>
          </a:p>
        </p:txBody>
      </p:sp>
    </p:spTree>
    <p:extLst>
      <p:ext uri="{BB962C8B-B14F-4D97-AF65-F5344CB8AC3E}">
        <p14:creationId xmlns:p14="http://schemas.microsoft.com/office/powerpoint/2010/main" val="27697591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2C0995-4715-452D-80EA-B70FE5C19D17}" type="datetimeFigureOut">
              <a:rPr lang="en-US" smtClean="0"/>
              <a:t>3/7/2026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1A36CB-A1AA-4A35-A45D-13349D935935}" type="slidenum">
              <a:rPr lang="en-US" smtClean="0"/>
              <a:t>‹#›</a:t>
            </a:fld>
            <a:endParaRPr lang="en-US"/>
          </a:p>
        </p:txBody>
      </p:sp>
    </p:spTree>
    <p:extLst>
      <p:ext uri="{BB962C8B-B14F-4D97-AF65-F5344CB8AC3E}">
        <p14:creationId xmlns:p14="http://schemas.microsoft.com/office/powerpoint/2010/main" val="25829571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 Society of the Patricians</a:t>
            </a:r>
          </a:p>
        </p:txBody>
      </p:sp>
      <p:sp>
        <p:nvSpPr>
          <p:cNvPr id="3" name="Subtitle 2"/>
          <p:cNvSpPr>
            <a:spLocks noGrp="1"/>
          </p:cNvSpPr>
          <p:nvPr>
            <p:ph type="subTitle" idx="1"/>
          </p:nvPr>
        </p:nvSpPr>
        <p:spPr/>
        <p:txBody>
          <a:bodyPr/>
          <a:lstStyle/>
          <a:p>
            <a:r>
              <a:rPr lang="en-US" dirty="0"/>
              <a:t>Frank Duff’s answer to Catholic “Mutism”</a:t>
            </a:r>
          </a:p>
          <a:p>
            <a:endParaRPr lang="en-US" dirty="0"/>
          </a:p>
          <a:p>
            <a:r>
              <a:rPr lang="en-US" dirty="0"/>
              <a:t>Legion of Mary Handbook, Chapter 38</a:t>
            </a:r>
          </a:p>
        </p:txBody>
      </p:sp>
    </p:spTree>
    <p:extLst>
      <p:ext uri="{BB962C8B-B14F-4D97-AF65-F5344CB8AC3E}">
        <p14:creationId xmlns:p14="http://schemas.microsoft.com/office/powerpoint/2010/main" val="1821757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“Mutism?”</a:t>
            </a:r>
          </a:p>
        </p:txBody>
      </p:sp>
      <p:sp>
        <p:nvSpPr>
          <p:cNvPr id="3" name="Content Placeholder 2"/>
          <p:cNvSpPr>
            <a:spLocks noGrp="1"/>
          </p:cNvSpPr>
          <p:nvPr>
            <p:ph idx="1"/>
          </p:nvPr>
        </p:nvSpPr>
        <p:spPr>
          <a:xfrm>
            <a:off x="178904" y="1825625"/>
            <a:ext cx="8756374" cy="4351338"/>
          </a:xfrm>
        </p:spPr>
        <p:txBody>
          <a:bodyPr>
            <a:normAutofit/>
          </a:bodyPr>
          <a:lstStyle/>
          <a:p>
            <a:pPr marL="0" indent="0" algn="ctr">
              <a:buNone/>
            </a:pPr>
            <a:r>
              <a:rPr lang="en-US" sz="3600" dirty="0"/>
              <a:t>Cardinal </a:t>
            </a:r>
            <a:r>
              <a:rPr lang="en-US" sz="3600" dirty="0" err="1"/>
              <a:t>Suenens</a:t>
            </a:r>
            <a:r>
              <a:rPr lang="en-US" sz="3600" dirty="0"/>
              <a:t> sums up the position thus:</a:t>
            </a:r>
          </a:p>
          <a:p>
            <a:pPr marL="0" indent="0" algn="ctr">
              <a:buNone/>
            </a:pPr>
            <a:r>
              <a:rPr lang="en-US" sz="3600" dirty="0"/>
              <a:t> </a:t>
            </a:r>
          </a:p>
          <a:p>
            <a:pPr marL="0" indent="0" algn="ctr">
              <a:buNone/>
            </a:pPr>
            <a:r>
              <a:rPr lang="en-US" sz="4000" dirty="0"/>
              <a:t>“It is said that those  outside the Church will not listen. But the real truth is that the Catholics will not speak.”</a:t>
            </a:r>
          </a:p>
          <a:p>
            <a:pPr marL="0" indent="0" algn="ctr">
              <a:buNone/>
            </a:pPr>
            <a:endParaRPr lang="en-US" sz="3600" dirty="0"/>
          </a:p>
        </p:txBody>
      </p:sp>
    </p:spTree>
    <p:extLst>
      <p:ext uri="{BB962C8B-B14F-4D97-AF65-F5344CB8AC3E}">
        <p14:creationId xmlns:p14="http://schemas.microsoft.com/office/powerpoint/2010/main" val="25214189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8843" y="365126"/>
            <a:ext cx="8706679" cy="1325563"/>
          </a:xfrm>
        </p:spPr>
        <p:txBody>
          <a:bodyPr>
            <a:normAutofit/>
          </a:bodyPr>
          <a:lstStyle/>
          <a:p>
            <a:r>
              <a:rPr lang="en-US" sz="3600" dirty="0"/>
              <a:t>Where does the word Patricians come from?</a:t>
            </a:r>
          </a:p>
        </p:txBody>
      </p:sp>
      <p:sp>
        <p:nvSpPr>
          <p:cNvPr id="3" name="Content Placeholder 2"/>
          <p:cNvSpPr>
            <a:spLocks noGrp="1"/>
          </p:cNvSpPr>
          <p:nvPr>
            <p:ph idx="1"/>
          </p:nvPr>
        </p:nvSpPr>
        <p:spPr/>
        <p:txBody>
          <a:bodyPr>
            <a:normAutofit/>
          </a:bodyPr>
          <a:lstStyle/>
          <a:p>
            <a:pPr marL="0" indent="0">
              <a:buNone/>
            </a:pPr>
            <a:r>
              <a:rPr lang="en-US" dirty="0"/>
              <a:t>The term  Patricians,  like most of the other Legion names, is derived from the terminology of ancient Rome. The Patricians were the upper of the three grades of society, that is, the Patricians, the Plebs, the Slaves. But </a:t>
            </a:r>
            <a:r>
              <a:rPr lang="en-US" i="1" dirty="0"/>
              <a:t>our</a:t>
            </a:r>
            <a:r>
              <a:rPr lang="en-US" dirty="0"/>
              <a:t> Patricians aspire to bind all social grades into one spiritual nobility. Moreover the Patricians were supposed to be full of love of their country and of responsibility for its welfare. So our Patricians must be supporters of their spiritual fatherland, the Church. </a:t>
            </a:r>
          </a:p>
          <a:p>
            <a:pPr marL="0" indent="0">
              <a:buNone/>
            </a:pPr>
            <a:endParaRPr lang="en-US" dirty="0"/>
          </a:p>
        </p:txBody>
      </p:sp>
    </p:spTree>
    <p:extLst>
      <p:ext uri="{BB962C8B-B14F-4D97-AF65-F5344CB8AC3E}">
        <p14:creationId xmlns:p14="http://schemas.microsoft.com/office/powerpoint/2010/main" val="3944005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Attributes of the Society</a:t>
            </a:r>
            <a:endParaRPr lang="en-US" sz="2000" dirty="0"/>
          </a:p>
        </p:txBody>
      </p:sp>
      <p:sp>
        <p:nvSpPr>
          <p:cNvPr id="3" name="Content Placeholder 2"/>
          <p:cNvSpPr>
            <a:spLocks noGrp="1"/>
          </p:cNvSpPr>
          <p:nvPr>
            <p:ph idx="1"/>
          </p:nvPr>
        </p:nvSpPr>
        <p:spPr>
          <a:xfrm>
            <a:off x="268357" y="1825625"/>
            <a:ext cx="8577469" cy="4351338"/>
          </a:xfrm>
        </p:spPr>
        <p:txBody>
          <a:bodyPr/>
          <a:lstStyle/>
          <a:p>
            <a:r>
              <a:rPr lang="en-US" dirty="0"/>
              <a:t>Oriented towards the building up of the religious knowledge of the people</a:t>
            </a:r>
          </a:p>
          <a:p>
            <a:r>
              <a:rPr lang="en-US" dirty="0"/>
              <a:t>Open to all Catholics </a:t>
            </a:r>
          </a:p>
          <a:p>
            <a:pPr lvl="1"/>
            <a:r>
              <a:rPr lang="en-US" dirty="0"/>
              <a:t>(they do not need to be practicing Catholics, only that their allegiance be broadly Catholic)</a:t>
            </a:r>
          </a:p>
          <a:p>
            <a:r>
              <a:rPr lang="en-US" dirty="0"/>
              <a:t>Should have a “family spirit”</a:t>
            </a:r>
          </a:p>
          <a:p>
            <a:r>
              <a:rPr lang="en-US" dirty="0"/>
              <a:t>Not a debate; all should make some input</a:t>
            </a:r>
          </a:p>
          <a:p>
            <a:r>
              <a:rPr lang="en-US" dirty="0"/>
              <a:t>Meetings are held monthly</a:t>
            </a:r>
          </a:p>
          <a:p>
            <a:r>
              <a:rPr lang="en-US" dirty="0"/>
              <a:t>Size should be less than 50 (typical number is 10-20)</a:t>
            </a:r>
          </a:p>
          <a:p>
            <a:endParaRPr lang="en-US" dirty="0"/>
          </a:p>
        </p:txBody>
      </p:sp>
    </p:spTree>
    <p:extLst>
      <p:ext uri="{BB962C8B-B14F-4D97-AF65-F5344CB8AC3E}">
        <p14:creationId xmlns:p14="http://schemas.microsoft.com/office/powerpoint/2010/main" val="11076515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Organization of the Society</a:t>
            </a:r>
          </a:p>
        </p:txBody>
      </p:sp>
      <p:sp>
        <p:nvSpPr>
          <p:cNvPr id="3" name="Content Placeholder 2"/>
          <p:cNvSpPr>
            <a:spLocks noGrp="1"/>
          </p:cNvSpPr>
          <p:nvPr>
            <p:ph idx="1"/>
          </p:nvPr>
        </p:nvSpPr>
        <p:spPr/>
        <p:txBody>
          <a:bodyPr/>
          <a:lstStyle/>
          <a:p>
            <a:r>
              <a:rPr lang="en-US" dirty="0"/>
              <a:t>Each group is affiliated to a </a:t>
            </a:r>
            <a:r>
              <a:rPr lang="en-US" dirty="0" err="1"/>
              <a:t>praesidium</a:t>
            </a:r>
            <a:endParaRPr lang="en-US" dirty="0"/>
          </a:p>
          <a:p>
            <a:r>
              <a:rPr lang="en-US" dirty="0"/>
              <a:t>The chairperson must be an active legionary</a:t>
            </a:r>
          </a:p>
          <a:p>
            <a:r>
              <a:rPr lang="en-US" dirty="0"/>
              <a:t>There must be a spiritual director</a:t>
            </a:r>
          </a:p>
          <a:p>
            <a:endParaRPr lang="en-US" dirty="0"/>
          </a:p>
        </p:txBody>
      </p:sp>
    </p:spTree>
    <p:extLst>
      <p:ext uri="{BB962C8B-B14F-4D97-AF65-F5344CB8AC3E}">
        <p14:creationId xmlns:p14="http://schemas.microsoft.com/office/powerpoint/2010/main" val="1273254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81938" y="1818860"/>
            <a:ext cx="1838739" cy="6758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Legion Altar</a:t>
            </a:r>
          </a:p>
        </p:txBody>
      </p:sp>
      <p:grpSp>
        <p:nvGrpSpPr>
          <p:cNvPr id="7" name="Group 6"/>
          <p:cNvGrpSpPr/>
          <p:nvPr/>
        </p:nvGrpSpPr>
        <p:grpSpPr>
          <a:xfrm>
            <a:off x="3470413" y="2769696"/>
            <a:ext cx="334614" cy="291550"/>
            <a:chOff x="2865786" y="2276061"/>
            <a:chExt cx="334614" cy="291550"/>
          </a:xfrm>
        </p:grpSpPr>
        <p:sp>
          <p:nvSpPr>
            <p:cNvPr id="5" name="Rectangle 4"/>
            <p:cNvSpPr/>
            <p:nvPr/>
          </p:nvSpPr>
          <p:spPr>
            <a:xfrm>
              <a:off x="2941983" y="2276061"/>
              <a:ext cx="258417" cy="288235"/>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2865786" y="2279376"/>
              <a:ext cx="106017" cy="288235"/>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7"/>
          <p:cNvGrpSpPr/>
          <p:nvPr/>
        </p:nvGrpSpPr>
        <p:grpSpPr>
          <a:xfrm rot="20743537">
            <a:off x="3470413" y="3235180"/>
            <a:ext cx="334614" cy="291550"/>
            <a:chOff x="2865786" y="2276061"/>
            <a:chExt cx="334614" cy="291550"/>
          </a:xfrm>
        </p:grpSpPr>
        <p:sp>
          <p:nvSpPr>
            <p:cNvPr id="9" name="Rectangle 8"/>
            <p:cNvSpPr/>
            <p:nvPr/>
          </p:nvSpPr>
          <p:spPr>
            <a:xfrm>
              <a:off x="2941983" y="2276061"/>
              <a:ext cx="258417" cy="288235"/>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2865786" y="2279376"/>
              <a:ext cx="106017" cy="288235"/>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10"/>
          <p:cNvGrpSpPr/>
          <p:nvPr/>
        </p:nvGrpSpPr>
        <p:grpSpPr>
          <a:xfrm rot="20754800">
            <a:off x="3556562" y="3690724"/>
            <a:ext cx="334614" cy="291550"/>
            <a:chOff x="2865786" y="2276061"/>
            <a:chExt cx="334614" cy="291550"/>
          </a:xfrm>
        </p:grpSpPr>
        <p:sp>
          <p:nvSpPr>
            <p:cNvPr id="12" name="Rectangle 11"/>
            <p:cNvSpPr/>
            <p:nvPr/>
          </p:nvSpPr>
          <p:spPr>
            <a:xfrm>
              <a:off x="2941983" y="2276061"/>
              <a:ext cx="258417" cy="288235"/>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2865786" y="2279376"/>
              <a:ext cx="106017" cy="288235"/>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3"/>
          <p:cNvGrpSpPr/>
          <p:nvPr/>
        </p:nvGrpSpPr>
        <p:grpSpPr>
          <a:xfrm rot="19870189">
            <a:off x="3702330" y="4134669"/>
            <a:ext cx="334614" cy="291550"/>
            <a:chOff x="2865786" y="2276061"/>
            <a:chExt cx="334614" cy="291550"/>
          </a:xfrm>
        </p:grpSpPr>
        <p:sp>
          <p:nvSpPr>
            <p:cNvPr id="15" name="Rectangle 14"/>
            <p:cNvSpPr/>
            <p:nvPr/>
          </p:nvSpPr>
          <p:spPr>
            <a:xfrm>
              <a:off x="2941983" y="2276061"/>
              <a:ext cx="258417" cy="288235"/>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2865786" y="2279376"/>
              <a:ext cx="106017" cy="288235"/>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p:cNvGrpSpPr/>
          <p:nvPr/>
        </p:nvGrpSpPr>
        <p:grpSpPr>
          <a:xfrm rot="20108803">
            <a:off x="3968201" y="4554597"/>
            <a:ext cx="334614" cy="291550"/>
            <a:chOff x="2865786" y="2276061"/>
            <a:chExt cx="334614" cy="291550"/>
          </a:xfrm>
        </p:grpSpPr>
        <p:sp>
          <p:nvSpPr>
            <p:cNvPr id="18" name="Rectangle 17"/>
            <p:cNvSpPr/>
            <p:nvPr/>
          </p:nvSpPr>
          <p:spPr>
            <a:xfrm>
              <a:off x="2941983" y="2276061"/>
              <a:ext cx="258417" cy="288235"/>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2865786" y="2279376"/>
              <a:ext cx="106017" cy="288235"/>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p:nvGrpSpPr>
        <p:grpSpPr>
          <a:xfrm rot="19714128">
            <a:off x="4344097" y="4927633"/>
            <a:ext cx="334614" cy="291550"/>
            <a:chOff x="2865786" y="2276061"/>
            <a:chExt cx="334614" cy="291550"/>
          </a:xfrm>
        </p:grpSpPr>
        <p:sp>
          <p:nvSpPr>
            <p:cNvPr id="21" name="Rectangle 20"/>
            <p:cNvSpPr/>
            <p:nvPr/>
          </p:nvSpPr>
          <p:spPr>
            <a:xfrm>
              <a:off x="2941983" y="2276061"/>
              <a:ext cx="258417" cy="288235"/>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2865786" y="2279376"/>
              <a:ext cx="106017" cy="288235"/>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 name="Group 22"/>
          <p:cNvGrpSpPr/>
          <p:nvPr/>
        </p:nvGrpSpPr>
        <p:grpSpPr>
          <a:xfrm rot="21423715">
            <a:off x="2971800" y="3031432"/>
            <a:ext cx="334614" cy="291550"/>
            <a:chOff x="2865786" y="2276061"/>
            <a:chExt cx="334614" cy="291550"/>
          </a:xfrm>
        </p:grpSpPr>
        <p:sp>
          <p:nvSpPr>
            <p:cNvPr id="24" name="Rectangle 23"/>
            <p:cNvSpPr/>
            <p:nvPr/>
          </p:nvSpPr>
          <p:spPr>
            <a:xfrm>
              <a:off x="2941983" y="2276061"/>
              <a:ext cx="258417" cy="288235"/>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2865786" y="2279376"/>
              <a:ext cx="106017" cy="288235"/>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 name="Group 25"/>
          <p:cNvGrpSpPr/>
          <p:nvPr/>
        </p:nvGrpSpPr>
        <p:grpSpPr>
          <a:xfrm rot="21182294">
            <a:off x="3026990" y="3616276"/>
            <a:ext cx="334614" cy="291550"/>
            <a:chOff x="2865786" y="2276061"/>
            <a:chExt cx="334614" cy="291550"/>
          </a:xfrm>
        </p:grpSpPr>
        <p:sp>
          <p:nvSpPr>
            <p:cNvPr id="27" name="Rectangle 26"/>
            <p:cNvSpPr/>
            <p:nvPr/>
          </p:nvSpPr>
          <p:spPr>
            <a:xfrm>
              <a:off x="2941983" y="2276061"/>
              <a:ext cx="258417" cy="288235"/>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2865786" y="2279376"/>
              <a:ext cx="106017" cy="288235"/>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 name="Group 28"/>
          <p:cNvGrpSpPr/>
          <p:nvPr/>
        </p:nvGrpSpPr>
        <p:grpSpPr>
          <a:xfrm rot="20167647">
            <a:off x="3094156" y="4150031"/>
            <a:ext cx="334614" cy="291550"/>
            <a:chOff x="2865786" y="2276061"/>
            <a:chExt cx="334614" cy="291550"/>
          </a:xfrm>
        </p:grpSpPr>
        <p:sp>
          <p:nvSpPr>
            <p:cNvPr id="30" name="Rectangle 29"/>
            <p:cNvSpPr/>
            <p:nvPr/>
          </p:nvSpPr>
          <p:spPr>
            <a:xfrm>
              <a:off x="2941983" y="2276061"/>
              <a:ext cx="258417" cy="288235"/>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2865786" y="2279376"/>
              <a:ext cx="106017" cy="288235"/>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 name="Group 31"/>
          <p:cNvGrpSpPr/>
          <p:nvPr/>
        </p:nvGrpSpPr>
        <p:grpSpPr>
          <a:xfrm rot="19913858">
            <a:off x="3315050" y="4621153"/>
            <a:ext cx="334614" cy="291550"/>
            <a:chOff x="2865786" y="2276061"/>
            <a:chExt cx="334614" cy="291550"/>
          </a:xfrm>
        </p:grpSpPr>
        <p:sp>
          <p:nvSpPr>
            <p:cNvPr id="33" name="Rectangle 32"/>
            <p:cNvSpPr/>
            <p:nvPr/>
          </p:nvSpPr>
          <p:spPr>
            <a:xfrm>
              <a:off x="2941983" y="2276061"/>
              <a:ext cx="258417" cy="288235"/>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2865786" y="2279376"/>
              <a:ext cx="106017" cy="288235"/>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 name="Group 34"/>
          <p:cNvGrpSpPr/>
          <p:nvPr/>
        </p:nvGrpSpPr>
        <p:grpSpPr>
          <a:xfrm rot="19357775">
            <a:off x="3643781" y="5197354"/>
            <a:ext cx="334614" cy="291550"/>
            <a:chOff x="2865786" y="2276061"/>
            <a:chExt cx="334614" cy="291550"/>
          </a:xfrm>
        </p:grpSpPr>
        <p:sp>
          <p:nvSpPr>
            <p:cNvPr id="36" name="Rectangle 35"/>
            <p:cNvSpPr/>
            <p:nvPr/>
          </p:nvSpPr>
          <p:spPr>
            <a:xfrm>
              <a:off x="2941983" y="2276061"/>
              <a:ext cx="258417" cy="288235"/>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2865786" y="2279376"/>
              <a:ext cx="106017" cy="288235"/>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8" name="Group 37"/>
          <p:cNvGrpSpPr/>
          <p:nvPr/>
        </p:nvGrpSpPr>
        <p:grpSpPr>
          <a:xfrm rot="10800000">
            <a:off x="7102124" y="2743197"/>
            <a:ext cx="334614" cy="291550"/>
            <a:chOff x="2865786" y="2276061"/>
            <a:chExt cx="334614" cy="291550"/>
          </a:xfrm>
        </p:grpSpPr>
        <p:sp>
          <p:nvSpPr>
            <p:cNvPr id="39" name="Rectangle 38"/>
            <p:cNvSpPr/>
            <p:nvPr/>
          </p:nvSpPr>
          <p:spPr>
            <a:xfrm>
              <a:off x="2941983" y="2276061"/>
              <a:ext cx="258417" cy="288235"/>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2865786" y="2279376"/>
              <a:ext cx="106017" cy="288235"/>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1" name="Group 40"/>
          <p:cNvGrpSpPr/>
          <p:nvPr/>
        </p:nvGrpSpPr>
        <p:grpSpPr>
          <a:xfrm rot="11167787">
            <a:off x="7248938" y="3243411"/>
            <a:ext cx="334614" cy="291550"/>
            <a:chOff x="2865786" y="2276061"/>
            <a:chExt cx="334614" cy="291550"/>
          </a:xfrm>
        </p:grpSpPr>
        <p:sp>
          <p:nvSpPr>
            <p:cNvPr id="42" name="Rectangle 41"/>
            <p:cNvSpPr/>
            <p:nvPr/>
          </p:nvSpPr>
          <p:spPr>
            <a:xfrm>
              <a:off x="2941983" y="2276061"/>
              <a:ext cx="258417" cy="288235"/>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2865786" y="2279376"/>
              <a:ext cx="106017" cy="288235"/>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4" name="Group 43"/>
          <p:cNvGrpSpPr/>
          <p:nvPr/>
        </p:nvGrpSpPr>
        <p:grpSpPr>
          <a:xfrm rot="11515101">
            <a:off x="7155700" y="3702270"/>
            <a:ext cx="334614" cy="291550"/>
            <a:chOff x="2865786" y="2276061"/>
            <a:chExt cx="334614" cy="291550"/>
          </a:xfrm>
        </p:grpSpPr>
        <p:sp>
          <p:nvSpPr>
            <p:cNvPr id="45" name="Rectangle 44"/>
            <p:cNvSpPr/>
            <p:nvPr/>
          </p:nvSpPr>
          <p:spPr>
            <a:xfrm>
              <a:off x="2941983" y="2276061"/>
              <a:ext cx="258417" cy="288235"/>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2865786" y="2279376"/>
              <a:ext cx="106017" cy="288235"/>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7" name="Group 46"/>
          <p:cNvGrpSpPr/>
          <p:nvPr/>
        </p:nvGrpSpPr>
        <p:grpSpPr>
          <a:xfrm rot="12566958">
            <a:off x="6913395" y="4234469"/>
            <a:ext cx="334614" cy="291550"/>
            <a:chOff x="2865786" y="2276061"/>
            <a:chExt cx="334614" cy="291550"/>
          </a:xfrm>
        </p:grpSpPr>
        <p:sp>
          <p:nvSpPr>
            <p:cNvPr id="48" name="Rectangle 47"/>
            <p:cNvSpPr/>
            <p:nvPr/>
          </p:nvSpPr>
          <p:spPr>
            <a:xfrm>
              <a:off x="2941983" y="2276061"/>
              <a:ext cx="258417" cy="288235"/>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2865786" y="2279376"/>
              <a:ext cx="106017" cy="288235"/>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Group 49"/>
          <p:cNvGrpSpPr/>
          <p:nvPr/>
        </p:nvGrpSpPr>
        <p:grpSpPr>
          <a:xfrm rot="12407008">
            <a:off x="6524770" y="4654526"/>
            <a:ext cx="334614" cy="291550"/>
            <a:chOff x="2865786" y="2276061"/>
            <a:chExt cx="334614" cy="291550"/>
          </a:xfrm>
        </p:grpSpPr>
        <p:sp>
          <p:nvSpPr>
            <p:cNvPr id="51" name="Rectangle 50"/>
            <p:cNvSpPr/>
            <p:nvPr/>
          </p:nvSpPr>
          <p:spPr>
            <a:xfrm>
              <a:off x="2941983" y="2276061"/>
              <a:ext cx="258417" cy="288235"/>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p:cNvSpPr/>
            <p:nvPr/>
          </p:nvSpPr>
          <p:spPr>
            <a:xfrm>
              <a:off x="2865786" y="2279376"/>
              <a:ext cx="106017" cy="288235"/>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3" name="Group 52"/>
          <p:cNvGrpSpPr/>
          <p:nvPr/>
        </p:nvGrpSpPr>
        <p:grpSpPr>
          <a:xfrm rot="11822712">
            <a:off x="6081084" y="4966836"/>
            <a:ext cx="334614" cy="291550"/>
            <a:chOff x="2865786" y="2276061"/>
            <a:chExt cx="334614" cy="291550"/>
          </a:xfrm>
        </p:grpSpPr>
        <p:sp>
          <p:nvSpPr>
            <p:cNvPr id="54" name="Rectangle 53"/>
            <p:cNvSpPr/>
            <p:nvPr/>
          </p:nvSpPr>
          <p:spPr>
            <a:xfrm>
              <a:off x="2941983" y="2276061"/>
              <a:ext cx="258417" cy="288235"/>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p:cNvSpPr/>
            <p:nvPr/>
          </p:nvSpPr>
          <p:spPr>
            <a:xfrm>
              <a:off x="2865786" y="2279376"/>
              <a:ext cx="106017" cy="288235"/>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6" name="Group 55"/>
          <p:cNvGrpSpPr/>
          <p:nvPr/>
        </p:nvGrpSpPr>
        <p:grpSpPr>
          <a:xfrm rot="11972869">
            <a:off x="7672560" y="4194485"/>
            <a:ext cx="334614" cy="291550"/>
            <a:chOff x="2865786" y="2276061"/>
            <a:chExt cx="334614" cy="291550"/>
          </a:xfrm>
        </p:grpSpPr>
        <p:sp>
          <p:nvSpPr>
            <p:cNvPr id="57" name="Rectangle 56"/>
            <p:cNvSpPr/>
            <p:nvPr/>
          </p:nvSpPr>
          <p:spPr>
            <a:xfrm>
              <a:off x="2941983" y="2276061"/>
              <a:ext cx="258417" cy="288235"/>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p:cNvSpPr/>
            <p:nvPr/>
          </p:nvSpPr>
          <p:spPr>
            <a:xfrm>
              <a:off x="2865786" y="2279376"/>
              <a:ext cx="106017" cy="288235"/>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9" name="Group 58"/>
          <p:cNvGrpSpPr/>
          <p:nvPr/>
        </p:nvGrpSpPr>
        <p:grpSpPr>
          <a:xfrm rot="12735821">
            <a:off x="7382706" y="4685334"/>
            <a:ext cx="334614" cy="291550"/>
            <a:chOff x="2865786" y="2276061"/>
            <a:chExt cx="334614" cy="291550"/>
          </a:xfrm>
        </p:grpSpPr>
        <p:sp>
          <p:nvSpPr>
            <p:cNvPr id="60" name="Rectangle 59"/>
            <p:cNvSpPr/>
            <p:nvPr/>
          </p:nvSpPr>
          <p:spPr>
            <a:xfrm>
              <a:off x="2941983" y="2276061"/>
              <a:ext cx="258417" cy="288235"/>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p:cNvSpPr/>
            <p:nvPr/>
          </p:nvSpPr>
          <p:spPr>
            <a:xfrm>
              <a:off x="2865786" y="2279376"/>
              <a:ext cx="106017" cy="288235"/>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2" name="Group 61"/>
          <p:cNvGrpSpPr/>
          <p:nvPr/>
        </p:nvGrpSpPr>
        <p:grpSpPr>
          <a:xfrm>
            <a:off x="7824887" y="3119193"/>
            <a:ext cx="334614" cy="291550"/>
            <a:chOff x="2865786" y="2276061"/>
            <a:chExt cx="334614" cy="291550"/>
          </a:xfrm>
        </p:grpSpPr>
        <p:sp>
          <p:nvSpPr>
            <p:cNvPr id="63" name="Rectangle 62"/>
            <p:cNvSpPr/>
            <p:nvPr/>
          </p:nvSpPr>
          <p:spPr>
            <a:xfrm>
              <a:off x="2941983" y="2276061"/>
              <a:ext cx="258417" cy="288235"/>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p:cNvSpPr/>
            <p:nvPr/>
          </p:nvSpPr>
          <p:spPr>
            <a:xfrm>
              <a:off x="2865786" y="2279376"/>
              <a:ext cx="106017" cy="288235"/>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5" name="Group 64"/>
          <p:cNvGrpSpPr/>
          <p:nvPr/>
        </p:nvGrpSpPr>
        <p:grpSpPr>
          <a:xfrm rot="13269415">
            <a:off x="6815374" y="5188602"/>
            <a:ext cx="334614" cy="291550"/>
            <a:chOff x="2865786" y="2276061"/>
            <a:chExt cx="334614" cy="291550"/>
          </a:xfrm>
        </p:grpSpPr>
        <p:sp>
          <p:nvSpPr>
            <p:cNvPr id="66" name="Rectangle 65"/>
            <p:cNvSpPr/>
            <p:nvPr/>
          </p:nvSpPr>
          <p:spPr>
            <a:xfrm>
              <a:off x="2941983" y="2276061"/>
              <a:ext cx="258417" cy="288235"/>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p:cNvSpPr/>
            <p:nvPr/>
          </p:nvSpPr>
          <p:spPr>
            <a:xfrm>
              <a:off x="2865786" y="2279376"/>
              <a:ext cx="106017" cy="288235"/>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8" name="Group 67"/>
          <p:cNvGrpSpPr/>
          <p:nvPr/>
        </p:nvGrpSpPr>
        <p:grpSpPr>
          <a:xfrm rot="11402974">
            <a:off x="7847707" y="3663675"/>
            <a:ext cx="334614" cy="291550"/>
            <a:chOff x="2865786" y="2276061"/>
            <a:chExt cx="334614" cy="291550"/>
          </a:xfrm>
        </p:grpSpPr>
        <p:sp>
          <p:nvSpPr>
            <p:cNvPr id="69" name="Rectangle 68"/>
            <p:cNvSpPr/>
            <p:nvPr/>
          </p:nvSpPr>
          <p:spPr>
            <a:xfrm>
              <a:off x="2941983" y="2276061"/>
              <a:ext cx="258417" cy="288235"/>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2865786" y="2279376"/>
              <a:ext cx="106017" cy="288235"/>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2" name="TextBox 71"/>
          <p:cNvSpPr txBox="1"/>
          <p:nvPr/>
        </p:nvSpPr>
        <p:spPr>
          <a:xfrm>
            <a:off x="2424538" y="731416"/>
            <a:ext cx="4343497" cy="523220"/>
          </a:xfrm>
          <a:prstGeom prst="rect">
            <a:avLst/>
          </a:prstGeom>
          <a:noFill/>
        </p:spPr>
        <p:txBody>
          <a:bodyPr wrap="none" rtlCol="0">
            <a:spAutoFit/>
          </a:bodyPr>
          <a:lstStyle/>
          <a:p>
            <a:r>
              <a:rPr lang="en-US" sz="2800" dirty="0"/>
              <a:t>Layout of the Meeting Room</a:t>
            </a:r>
          </a:p>
        </p:txBody>
      </p:sp>
      <p:sp>
        <p:nvSpPr>
          <p:cNvPr id="73" name="Rectangle 72"/>
          <p:cNvSpPr/>
          <p:nvPr/>
        </p:nvSpPr>
        <p:spPr>
          <a:xfrm rot="5400000">
            <a:off x="1076421" y="3680680"/>
            <a:ext cx="1838739" cy="6758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Sign-in Table</a:t>
            </a:r>
          </a:p>
        </p:txBody>
      </p:sp>
      <p:sp>
        <p:nvSpPr>
          <p:cNvPr id="74" name="Rectangle 73"/>
          <p:cNvSpPr/>
          <p:nvPr/>
        </p:nvSpPr>
        <p:spPr>
          <a:xfrm>
            <a:off x="1212076" y="5857387"/>
            <a:ext cx="1838739" cy="6758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Food Table</a:t>
            </a:r>
          </a:p>
        </p:txBody>
      </p:sp>
      <p:sp>
        <p:nvSpPr>
          <p:cNvPr id="75" name="Rectangle 74"/>
          <p:cNvSpPr/>
          <p:nvPr/>
        </p:nvSpPr>
        <p:spPr>
          <a:xfrm>
            <a:off x="6657318" y="5892218"/>
            <a:ext cx="1838739" cy="6758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Information Table</a:t>
            </a:r>
          </a:p>
        </p:txBody>
      </p:sp>
      <p:sp>
        <p:nvSpPr>
          <p:cNvPr id="76" name="Rectangle 75"/>
          <p:cNvSpPr/>
          <p:nvPr/>
        </p:nvSpPr>
        <p:spPr>
          <a:xfrm>
            <a:off x="705678" y="1431235"/>
            <a:ext cx="8348870" cy="528761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546652" y="3258005"/>
            <a:ext cx="298174" cy="14825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711953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970" y="3326163"/>
            <a:ext cx="4572000" cy="3425952"/>
          </a:xfrm>
          <a:prstGeom prst="rect">
            <a:avLst/>
          </a:prstGeom>
        </p:spPr>
      </p:pic>
      <p:pic>
        <p:nvPicPr>
          <p:cNvPr id="3" name="Picture 2"/>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0" y="0"/>
            <a:ext cx="4581939" cy="3436454"/>
          </a:xfrm>
          <a:prstGeom prst="rect">
            <a:avLst/>
          </a:prstGeom>
        </p:spPr>
      </p:pic>
      <p:pic>
        <p:nvPicPr>
          <p:cNvPr id="4" name="Picture 3"/>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4562061" y="0"/>
            <a:ext cx="4581939" cy="3436454"/>
          </a:xfrm>
          <a:prstGeom prst="rect">
            <a:avLst/>
          </a:prstGeom>
        </p:spPr>
      </p:pic>
      <p:pic>
        <p:nvPicPr>
          <p:cNvPr id="8" name="Picture 7"/>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4562061" y="3432048"/>
            <a:ext cx="4572000" cy="3425952"/>
          </a:xfrm>
          <a:prstGeom prst="rect">
            <a:avLst/>
          </a:prstGeom>
        </p:spPr>
      </p:pic>
    </p:spTree>
    <p:extLst>
      <p:ext uri="{BB962C8B-B14F-4D97-AF65-F5344CB8AC3E}">
        <p14:creationId xmlns:p14="http://schemas.microsoft.com/office/powerpoint/2010/main" val="25373540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Order of the meeting</a:t>
            </a:r>
          </a:p>
        </p:txBody>
      </p:sp>
      <p:sp>
        <p:nvSpPr>
          <p:cNvPr id="3" name="Content Placeholder 2"/>
          <p:cNvSpPr>
            <a:spLocks noGrp="1"/>
          </p:cNvSpPr>
          <p:nvPr>
            <p:ph idx="1"/>
          </p:nvPr>
        </p:nvSpPr>
        <p:spPr>
          <a:xfrm>
            <a:off x="628650" y="1570383"/>
            <a:ext cx="7886700" cy="4606580"/>
          </a:xfrm>
        </p:spPr>
        <p:txBody>
          <a:bodyPr/>
          <a:lstStyle/>
          <a:p>
            <a:r>
              <a:rPr lang="en-US" dirty="0"/>
              <a:t>The Patrician prayer</a:t>
            </a:r>
          </a:p>
          <a:p>
            <a:r>
              <a:rPr lang="en-US" dirty="0"/>
              <a:t>15 min talk by layperson</a:t>
            </a:r>
          </a:p>
          <a:p>
            <a:r>
              <a:rPr lang="en-US" dirty="0"/>
              <a:t>General Discussion </a:t>
            </a:r>
            <a:r>
              <a:rPr lang="en-US" sz="2200" dirty="0"/>
              <a:t>(ends 1 </a:t>
            </a:r>
            <a:r>
              <a:rPr lang="en-US" sz="2200" dirty="0" err="1"/>
              <a:t>hr</a:t>
            </a:r>
            <a:r>
              <a:rPr lang="en-US" sz="2200" dirty="0"/>
              <a:t> after beginning of meeting)</a:t>
            </a:r>
          </a:p>
          <a:p>
            <a:r>
              <a:rPr lang="en-US" dirty="0"/>
              <a:t>Financial Statement</a:t>
            </a:r>
          </a:p>
          <a:p>
            <a:r>
              <a:rPr lang="en-US" dirty="0"/>
              <a:t>Light Refreshments (15 minute break)</a:t>
            </a:r>
          </a:p>
          <a:p>
            <a:r>
              <a:rPr lang="en-US" dirty="0"/>
              <a:t>15 min talk by Spiritual Director</a:t>
            </a:r>
          </a:p>
          <a:p>
            <a:r>
              <a:rPr lang="en-US" dirty="0"/>
              <a:t>General Discussion </a:t>
            </a:r>
            <a:r>
              <a:rPr lang="en-US" sz="2200" dirty="0"/>
              <a:t>(ends 5 min from end of meeting)</a:t>
            </a:r>
          </a:p>
          <a:p>
            <a:r>
              <a:rPr lang="en-US" dirty="0"/>
              <a:t>Selection of next month’s topic and speaker</a:t>
            </a:r>
          </a:p>
          <a:p>
            <a:endParaRPr lang="en-US" dirty="0"/>
          </a:p>
        </p:txBody>
      </p:sp>
    </p:spTree>
    <p:extLst>
      <p:ext uri="{BB962C8B-B14F-4D97-AF65-F5344CB8AC3E}">
        <p14:creationId xmlns:p14="http://schemas.microsoft.com/office/powerpoint/2010/main" val="28996896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Patrician Principles </a:t>
            </a:r>
            <a:r>
              <a:rPr lang="en-US" sz="1600" dirty="0">
                <a:solidFill>
                  <a:prstClr val="black"/>
                </a:solidFill>
              </a:rPr>
              <a:t>(Handbook, Chap 38, pages 266-270)</a:t>
            </a:r>
            <a:endParaRPr lang="en-US" dirty="0"/>
          </a:p>
        </p:txBody>
      </p:sp>
      <p:sp>
        <p:nvSpPr>
          <p:cNvPr id="3" name="Content Placeholder 2"/>
          <p:cNvSpPr>
            <a:spLocks noGrp="1"/>
          </p:cNvSpPr>
          <p:nvPr>
            <p:ph idx="1"/>
          </p:nvPr>
        </p:nvSpPr>
        <p:spPr>
          <a:xfrm>
            <a:off x="628650" y="1520687"/>
            <a:ext cx="7886700" cy="5009322"/>
          </a:xfrm>
        </p:spPr>
        <p:txBody>
          <a:bodyPr>
            <a:normAutofit/>
          </a:bodyPr>
          <a:lstStyle/>
          <a:p>
            <a:r>
              <a:rPr lang="en-US" sz="3200" dirty="0"/>
              <a:t>Group Psychology</a:t>
            </a:r>
          </a:p>
          <a:p>
            <a:r>
              <a:rPr lang="en-US" sz="3200" dirty="0"/>
              <a:t>Painful Pauses</a:t>
            </a:r>
          </a:p>
          <a:p>
            <a:r>
              <a:rPr lang="en-US" sz="3200" dirty="0"/>
              <a:t>Postponement of Solution </a:t>
            </a:r>
          </a:p>
          <a:p>
            <a:r>
              <a:rPr lang="en-US" sz="3200" dirty="0"/>
              <a:t>The Asking of Questions </a:t>
            </a:r>
          </a:p>
          <a:p>
            <a:pPr lvl="1"/>
            <a:r>
              <a:rPr lang="en-US" sz="2800" dirty="0"/>
              <a:t>The principle members don’t answer them</a:t>
            </a:r>
          </a:p>
          <a:p>
            <a:r>
              <a:rPr lang="en-US" sz="3200" dirty="0"/>
              <a:t>Building Up</a:t>
            </a:r>
          </a:p>
          <a:p>
            <a:r>
              <a:rPr lang="en-US" sz="3200" dirty="0"/>
              <a:t>The Key Roles</a:t>
            </a:r>
          </a:p>
          <a:p>
            <a:r>
              <a:rPr lang="en-US" sz="3200" dirty="0"/>
              <a:t>The Interpreting Principle</a:t>
            </a:r>
          </a:p>
          <a:p>
            <a:r>
              <a:rPr lang="en-US" sz="3200" dirty="0"/>
              <a:t>Giving God Something to Work On</a:t>
            </a:r>
          </a:p>
        </p:txBody>
      </p:sp>
    </p:spTree>
    <p:extLst>
      <p:ext uri="{BB962C8B-B14F-4D97-AF65-F5344CB8AC3E}">
        <p14:creationId xmlns:p14="http://schemas.microsoft.com/office/powerpoint/2010/main" val="13232485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3888" y="706439"/>
            <a:ext cx="7886700" cy="1096961"/>
          </a:xfrm>
        </p:spPr>
        <p:txBody>
          <a:bodyPr/>
          <a:lstStyle/>
          <a:p>
            <a:pPr algn="ctr"/>
            <a:r>
              <a:rPr lang="en-US" dirty="0"/>
              <a:t>Useful Aids for Groups</a:t>
            </a:r>
          </a:p>
        </p:txBody>
      </p:sp>
      <p:sp>
        <p:nvSpPr>
          <p:cNvPr id="5" name="Text Placeholder 4"/>
          <p:cNvSpPr>
            <a:spLocks noGrp="1"/>
          </p:cNvSpPr>
          <p:nvPr>
            <p:ph type="body" idx="1"/>
          </p:nvPr>
        </p:nvSpPr>
        <p:spPr>
          <a:xfrm>
            <a:off x="623888" y="2108200"/>
            <a:ext cx="7886700" cy="3981451"/>
          </a:xfrm>
        </p:spPr>
        <p:txBody>
          <a:bodyPr/>
          <a:lstStyle/>
          <a:p>
            <a:pPr marL="342900" indent="-342900">
              <a:buFont typeface="Arial" panose="020B0604020202020204" pitchFamily="34" charset="0"/>
              <a:buChar char="•"/>
            </a:pPr>
            <a:r>
              <a:rPr lang="en-US" dirty="0"/>
              <a:t>Sample Chairperson’s Script</a:t>
            </a:r>
          </a:p>
          <a:p>
            <a:pPr marL="342900" indent="-342900">
              <a:buFont typeface="Arial" panose="020B0604020202020204" pitchFamily="34" charset="0"/>
              <a:buChar char="•"/>
            </a:pPr>
            <a:r>
              <a:rPr lang="en-US" dirty="0"/>
              <a:t>Sample Financial Statement</a:t>
            </a:r>
          </a:p>
          <a:p>
            <a:pPr marL="342900" indent="-342900">
              <a:buFont typeface="Arial" panose="020B0604020202020204" pitchFamily="34" charset="0"/>
              <a:buChar char="•"/>
            </a:pPr>
            <a:r>
              <a:rPr lang="en-US" dirty="0"/>
              <a:t>Sample Tri-Fold</a:t>
            </a:r>
          </a:p>
          <a:p>
            <a:pPr marL="342900" indent="-342900">
              <a:buFont typeface="Arial" panose="020B0604020202020204" pitchFamily="34" charset="0"/>
              <a:buChar char="•"/>
            </a:pPr>
            <a:r>
              <a:rPr lang="en-US" dirty="0"/>
              <a:t>Examples of Topics for Patricians Meetings</a:t>
            </a:r>
          </a:p>
          <a:p>
            <a:pPr marL="342900" indent="-342900">
              <a:buFont typeface="Arial" panose="020B0604020202020204" pitchFamily="34" charset="0"/>
              <a:buChar char="•"/>
            </a:pPr>
            <a:r>
              <a:rPr lang="en-US" dirty="0"/>
              <a:t>Sign-in Sheet</a:t>
            </a:r>
          </a:p>
          <a:p>
            <a:pPr marL="342900" indent="-342900">
              <a:buFont typeface="Arial" panose="020B0604020202020204" pitchFamily="34" charset="0"/>
              <a:buChar char="•"/>
            </a:pPr>
            <a:r>
              <a:rPr lang="en-US" dirty="0"/>
              <a:t>E-mail List</a:t>
            </a:r>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14251143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182756"/>
            <a:ext cx="4519310" cy="5655312"/>
          </a:xfrm>
          <a:prstGeom prst="rect">
            <a:avLst/>
          </a:prstGeom>
        </p:spPr>
      </p:pic>
      <p:pic>
        <p:nvPicPr>
          <p:cNvPr id="3" name="Picture 2"/>
          <p:cNvPicPr>
            <a:picLocks noChangeAspect="1"/>
          </p:cNvPicPr>
          <p:nvPr/>
        </p:nvPicPr>
        <p:blipFill>
          <a:blip r:embed="rId3"/>
          <a:stretch>
            <a:fillRect/>
          </a:stretch>
        </p:blipFill>
        <p:spPr>
          <a:xfrm>
            <a:off x="4485542" y="1181004"/>
            <a:ext cx="4519310" cy="5676996"/>
          </a:xfrm>
          <a:prstGeom prst="rect">
            <a:avLst/>
          </a:prstGeom>
        </p:spPr>
      </p:pic>
      <p:sp>
        <p:nvSpPr>
          <p:cNvPr id="4" name="TextBox 3"/>
          <p:cNvSpPr txBox="1"/>
          <p:nvPr/>
        </p:nvSpPr>
        <p:spPr>
          <a:xfrm>
            <a:off x="327992" y="258418"/>
            <a:ext cx="4058162" cy="523220"/>
          </a:xfrm>
          <a:prstGeom prst="rect">
            <a:avLst/>
          </a:prstGeom>
          <a:noFill/>
        </p:spPr>
        <p:txBody>
          <a:bodyPr wrap="none" rtlCol="0">
            <a:spAutoFit/>
          </a:bodyPr>
          <a:lstStyle/>
          <a:p>
            <a:r>
              <a:rPr lang="en-US" sz="2800" dirty="0"/>
              <a:t>Sample Moderator’s Script</a:t>
            </a:r>
          </a:p>
        </p:txBody>
      </p:sp>
    </p:spTree>
    <p:extLst>
      <p:ext uri="{BB962C8B-B14F-4D97-AF65-F5344CB8AC3E}">
        <p14:creationId xmlns:p14="http://schemas.microsoft.com/office/powerpoint/2010/main" val="27150097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156910" y="715618"/>
            <a:ext cx="4962930" cy="6102626"/>
          </a:xfrm>
          <a:prstGeom prst="rect">
            <a:avLst/>
          </a:prstGeom>
        </p:spPr>
      </p:pic>
      <p:sp>
        <p:nvSpPr>
          <p:cNvPr id="3" name="TextBox 2"/>
          <p:cNvSpPr txBox="1"/>
          <p:nvPr/>
        </p:nvSpPr>
        <p:spPr>
          <a:xfrm>
            <a:off x="327992" y="258417"/>
            <a:ext cx="4383155" cy="523220"/>
          </a:xfrm>
          <a:prstGeom prst="rect">
            <a:avLst/>
          </a:prstGeom>
          <a:noFill/>
        </p:spPr>
        <p:txBody>
          <a:bodyPr wrap="square" rtlCol="0">
            <a:spAutoFit/>
          </a:bodyPr>
          <a:lstStyle/>
          <a:p>
            <a:r>
              <a:rPr lang="en-US" sz="2800" dirty="0"/>
              <a:t>Sample Financial Statement</a:t>
            </a:r>
          </a:p>
        </p:txBody>
      </p:sp>
    </p:spTree>
    <p:extLst>
      <p:ext uri="{BB962C8B-B14F-4D97-AF65-F5344CB8AC3E}">
        <p14:creationId xmlns:p14="http://schemas.microsoft.com/office/powerpoint/2010/main" val="23865954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558208" y="-4745"/>
            <a:ext cx="5585791" cy="4318332"/>
          </a:xfrm>
          <a:prstGeom prst="rect">
            <a:avLst/>
          </a:prstGeom>
        </p:spPr>
      </p:pic>
      <p:pic>
        <p:nvPicPr>
          <p:cNvPr id="2" name="Picture 1"/>
          <p:cNvPicPr>
            <a:picLocks noChangeAspect="1"/>
          </p:cNvPicPr>
          <p:nvPr/>
        </p:nvPicPr>
        <p:blipFill>
          <a:blip r:embed="rId3"/>
          <a:stretch>
            <a:fillRect/>
          </a:stretch>
        </p:blipFill>
        <p:spPr>
          <a:xfrm>
            <a:off x="0" y="2534477"/>
            <a:ext cx="5605412" cy="4346022"/>
          </a:xfrm>
          <a:prstGeom prst="rect">
            <a:avLst/>
          </a:prstGeom>
        </p:spPr>
      </p:pic>
      <p:sp>
        <p:nvSpPr>
          <p:cNvPr id="4" name="TextBox 3"/>
          <p:cNvSpPr txBox="1"/>
          <p:nvPr/>
        </p:nvSpPr>
        <p:spPr>
          <a:xfrm>
            <a:off x="327993" y="258417"/>
            <a:ext cx="3461174" cy="954107"/>
          </a:xfrm>
          <a:prstGeom prst="rect">
            <a:avLst/>
          </a:prstGeom>
          <a:noFill/>
        </p:spPr>
        <p:txBody>
          <a:bodyPr wrap="square" rtlCol="0">
            <a:spAutoFit/>
          </a:bodyPr>
          <a:lstStyle/>
          <a:p>
            <a:r>
              <a:rPr lang="en-US" sz="2800" dirty="0"/>
              <a:t>Sample Tri-fold for Attendees</a:t>
            </a:r>
          </a:p>
        </p:txBody>
      </p:sp>
    </p:spTree>
    <p:extLst>
      <p:ext uri="{BB962C8B-B14F-4D97-AF65-F5344CB8AC3E}">
        <p14:creationId xmlns:p14="http://schemas.microsoft.com/office/powerpoint/2010/main" val="14731561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0" y="1242385"/>
            <a:ext cx="3657600" cy="5247861"/>
          </a:xfrm>
          <a:prstGeom prst="rect">
            <a:avLst/>
          </a:prstGeom>
        </p:spPr>
      </p:pic>
      <p:pic>
        <p:nvPicPr>
          <p:cNvPr id="3" name="Picture 2"/>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3250091" y="1510748"/>
            <a:ext cx="3697357" cy="5416826"/>
          </a:xfrm>
          <a:prstGeom prst="rect">
            <a:avLst/>
          </a:prstGeom>
        </p:spPr>
      </p:pic>
      <p:pic>
        <p:nvPicPr>
          <p:cNvPr id="4" name="Picture 3"/>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6241774" y="3349488"/>
            <a:ext cx="2902226" cy="2534478"/>
          </a:xfrm>
          <a:prstGeom prst="rect">
            <a:avLst/>
          </a:prstGeom>
        </p:spPr>
      </p:pic>
      <p:sp>
        <p:nvSpPr>
          <p:cNvPr id="5" name="TextBox 4"/>
          <p:cNvSpPr txBox="1"/>
          <p:nvPr/>
        </p:nvSpPr>
        <p:spPr>
          <a:xfrm>
            <a:off x="327993" y="258417"/>
            <a:ext cx="3461174" cy="954107"/>
          </a:xfrm>
          <a:prstGeom prst="rect">
            <a:avLst/>
          </a:prstGeom>
          <a:noFill/>
        </p:spPr>
        <p:txBody>
          <a:bodyPr wrap="square" rtlCol="0">
            <a:spAutoFit/>
          </a:bodyPr>
          <a:lstStyle/>
          <a:p>
            <a:r>
              <a:rPr lang="en-US" sz="2800" dirty="0"/>
              <a:t>Examples of Topics for Patricians Meetings</a:t>
            </a:r>
          </a:p>
        </p:txBody>
      </p:sp>
    </p:spTree>
    <p:extLst>
      <p:ext uri="{BB962C8B-B14F-4D97-AF65-F5344CB8AC3E}">
        <p14:creationId xmlns:p14="http://schemas.microsoft.com/office/powerpoint/2010/main" val="428329396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259</TotalTime>
  <Words>403</Words>
  <Application>Microsoft Office PowerPoint</Application>
  <PresentationFormat>On-screen Show (4:3)</PresentationFormat>
  <Paragraphs>57</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The Society of the Patricians</vt:lpstr>
      <vt:lpstr>What is “Mutism?”</vt:lpstr>
      <vt:lpstr>Where does the word Patricians come from?</vt:lpstr>
      <vt:lpstr>Attributes of the Society</vt:lpstr>
      <vt:lpstr>Organization of the Society</vt:lpstr>
      <vt:lpstr>PowerPoint Presentation</vt:lpstr>
      <vt:lpstr>PowerPoint Presentation</vt:lpstr>
      <vt:lpstr>Order of the meeting</vt:lpstr>
      <vt:lpstr>Patrician Principles (Handbook, Chap 38, pages 266-270)</vt:lpstr>
      <vt:lpstr>Useful Aids for Groups</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Society of the Patricians</dc:title>
  <dc:creator>Kevin Degnan</dc:creator>
  <cp:lastModifiedBy>Segunda Acosta</cp:lastModifiedBy>
  <cp:revision>16</cp:revision>
  <cp:lastPrinted>2017-04-02T00:54:47Z</cp:lastPrinted>
  <dcterms:created xsi:type="dcterms:W3CDTF">2017-03-30T23:25:36Z</dcterms:created>
  <dcterms:modified xsi:type="dcterms:W3CDTF">2026-03-07T23:36:07Z</dcterms:modified>
</cp:coreProperties>
</file>