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68" r:id="rId2"/>
    <p:sldId id="270" r:id="rId3"/>
    <p:sldId id="258" r:id="rId4"/>
    <p:sldId id="269" r:id="rId5"/>
    <p:sldId id="271" r:id="rId6"/>
    <p:sldId id="272" r:id="rId7"/>
    <p:sldId id="273" r:id="rId8"/>
    <p:sldId id="274" r:id="rId9"/>
    <p:sldId id="275" r:id="rId10"/>
    <p:sldId id="26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97" d="100"/>
          <a:sy n="97" d="100"/>
        </p:scale>
        <p:origin x="96" y="86"/>
      </p:cViewPr>
      <p:guideLst>
        <p:guide orient="horz" pos="2160"/>
        <p:guide pos="3840"/>
      </p:guideLst>
    </p:cSldViewPr>
  </p:slideViewPr>
  <p:notesTextViewPr>
    <p:cViewPr>
      <p:scale>
        <a:sx n="1" d="1"/>
        <a:sy n="1" d="1"/>
      </p:scale>
      <p:origin x="0" y="0"/>
    </p:cViewPr>
  </p:notesTextViewPr>
  <p:notesViewPr>
    <p:cSldViewPr snapToGrid="0" showGuides="1">
      <p:cViewPr varScale="1">
        <p:scale>
          <a:sx n="95" d="100"/>
          <a:sy n="95" d="100"/>
        </p:scale>
        <p:origin x="358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584336-D0B1-4B0E-BA5C-55B2CED1D394}"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n-US"/>
        </a:p>
      </dgm:t>
    </dgm:pt>
    <dgm:pt modelId="{E1F87E0E-FF3E-47D3-BFF3-1936BDC1B9A7}">
      <dgm:prSet phldrT="[Text]"/>
      <dgm:spPr/>
      <dgm:t>
        <a:bodyPr/>
        <a:lstStyle/>
        <a:p>
          <a:r>
            <a:rPr lang="en-US" dirty="0"/>
            <a:t>LEGION WORKS</a:t>
          </a:r>
        </a:p>
      </dgm:t>
    </dgm:pt>
    <dgm:pt modelId="{169E7CD4-95A5-4EA3-A305-1668AA4A744D}" type="parTrans" cxnId="{98FD00BD-2599-433A-AC2F-14A7D52BA766}">
      <dgm:prSet/>
      <dgm:spPr/>
      <dgm:t>
        <a:bodyPr/>
        <a:lstStyle/>
        <a:p>
          <a:endParaRPr lang="en-US"/>
        </a:p>
      </dgm:t>
    </dgm:pt>
    <dgm:pt modelId="{9C10DDF3-A40F-4978-A049-EE2D16408C99}" type="sibTrans" cxnId="{98FD00BD-2599-433A-AC2F-14A7D52BA766}">
      <dgm:prSet/>
      <dgm:spPr/>
      <dgm:t>
        <a:bodyPr/>
        <a:lstStyle/>
        <a:p>
          <a:endParaRPr lang="en-US"/>
        </a:p>
      </dgm:t>
    </dgm:pt>
    <dgm:pt modelId="{2356E178-4180-471B-A95D-2442FCF758CB}">
      <dgm:prSet phldrT="[Text]" custT="1"/>
      <dgm:spPr/>
      <dgm:t>
        <a:bodyPr/>
        <a:lstStyle/>
        <a:p>
          <a:r>
            <a:rPr lang="en-US" sz="1100" b="1" dirty="0"/>
            <a:t>CONSOLATION</a:t>
          </a:r>
        </a:p>
      </dgm:t>
    </dgm:pt>
    <dgm:pt modelId="{28637787-CABB-4AAD-B4EC-042A0B395341}" type="parTrans" cxnId="{3D751365-FC4E-4999-8138-5C7B52A6F84F}">
      <dgm:prSet/>
      <dgm:spPr/>
      <dgm:t>
        <a:bodyPr/>
        <a:lstStyle/>
        <a:p>
          <a:endParaRPr lang="en-US"/>
        </a:p>
      </dgm:t>
    </dgm:pt>
    <dgm:pt modelId="{419F9E5C-97BF-4A9A-8E09-71B55289B3AE}" type="sibTrans" cxnId="{3D751365-FC4E-4999-8138-5C7B52A6F84F}">
      <dgm:prSet/>
      <dgm:spPr/>
      <dgm:t>
        <a:bodyPr/>
        <a:lstStyle/>
        <a:p>
          <a:endParaRPr lang="en-US"/>
        </a:p>
      </dgm:t>
    </dgm:pt>
    <dgm:pt modelId="{D6369594-53CA-4743-BFF7-C2D904DA742C}">
      <dgm:prSet phldrT="[Text]" custT="1"/>
      <dgm:spPr/>
      <dgm:t>
        <a:bodyPr/>
        <a:lstStyle/>
        <a:p>
          <a:r>
            <a:rPr lang="en-US" sz="1000" b="1" dirty="0"/>
            <a:t>CONSERVATION</a:t>
          </a:r>
        </a:p>
      </dgm:t>
    </dgm:pt>
    <dgm:pt modelId="{5433BCDE-D01B-4C43-9770-3BCF6A203491}" type="parTrans" cxnId="{AFAA54E3-514A-4D36-807E-9FBD4120AF30}">
      <dgm:prSet/>
      <dgm:spPr/>
      <dgm:t>
        <a:bodyPr/>
        <a:lstStyle/>
        <a:p>
          <a:endParaRPr lang="en-US"/>
        </a:p>
      </dgm:t>
    </dgm:pt>
    <dgm:pt modelId="{5B98D9CA-9FDF-44BD-98EC-0F6E2E37923A}" type="sibTrans" cxnId="{AFAA54E3-514A-4D36-807E-9FBD4120AF30}">
      <dgm:prSet/>
      <dgm:spPr/>
      <dgm:t>
        <a:bodyPr/>
        <a:lstStyle/>
        <a:p>
          <a:endParaRPr lang="en-US"/>
        </a:p>
      </dgm:t>
    </dgm:pt>
    <dgm:pt modelId="{B626C495-F3A7-4ADE-A0FE-4E7983E98359}">
      <dgm:prSet phldrT="[Text]" custT="1"/>
      <dgm:spPr/>
      <dgm:t>
        <a:bodyPr/>
        <a:lstStyle/>
        <a:p>
          <a:r>
            <a:rPr lang="en-US" sz="1600" b="1" dirty="0"/>
            <a:t>TO JESUS THRU MARY</a:t>
          </a:r>
        </a:p>
      </dgm:t>
    </dgm:pt>
    <dgm:pt modelId="{6F2AC2C2-8163-4C6A-99C5-72A6C2B2A33F}" type="parTrans" cxnId="{13AF98FC-2DB9-4B5F-85B0-E587DE19880D}">
      <dgm:prSet/>
      <dgm:spPr/>
      <dgm:t>
        <a:bodyPr/>
        <a:lstStyle/>
        <a:p>
          <a:endParaRPr lang="en-US"/>
        </a:p>
      </dgm:t>
    </dgm:pt>
    <dgm:pt modelId="{91A8EA40-4823-4FE8-82D6-C24B81F0FC1F}" type="sibTrans" cxnId="{13AF98FC-2DB9-4B5F-85B0-E587DE19880D}">
      <dgm:prSet/>
      <dgm:spPr/>
      <dgm:t>
        <a:bodyPr/>
        <a:lstStyle/>
        <a:p>
          <a:endParaRPr lang="en-US"/>
        </a:p>
      </dgm:t>
    </dgm:pt>
    <dgm:pt modelId="{BC2DF43D-A878-4B6A-B15F-7FFBED6EC842}">
      <dgm:prSet phldrT="[Text]"/>
      <dgm:spPr/>
      <dgm:t>
        <a:bodyPr/>
        <a:lstStyle/>
        <a:p>
          <a:r>
            <a:rPr lang="en-US" b="1" dirty="0"/>
            <a:t>CONVERSION</a:t>
          </a:r>
        </a:p>
      </dgm:t>
    </dgm:pt>
    <dgm:pt modelId="{17DD7635-F2DC-43BE-A312-49946A09DBA4}" type="parTrans" cxnId="{5C40F758-5264-4653-AF57-ED244AC8F3A3}">
      <dgm:prSet/>
      <dgm:spPr/>
      <dgm:t>
        <a:bodyPr/>
        <a:lstStyle/>
        <a:p>
          <a:endParaRPr lang="en-US"/>
        </a:p>
      </dgm:t>
    </dgm:pt>
    <dgm:pt modelId="{E6A990DC-0228-4E23-ABC6-C9EE879B9A00}" type="sibTrans" cxnId="{5C40F758-5264-4653-AF57-ED244AC8F3A3}">
      <dgm:prSet/>
      <dgm:spPr/>
      <dgm:t>
        <a:bodyPr/>
        <a:lstStyle/>
        <a:p>
          <a:endParaRPr lang="en-US"/>
        </a:p>
      </dgm:t>
    </dgm:pt>
    <dgm:pt modelId="{175F1DAC-7B7E-4D09-8DB8-99368C0C72D4}" type="pres">
      <dgm:prSet presAssocID="{62584336-D0B1-4B0E-BA5C-55B2CED1D394}" presName="composite" presStyleCnt="0">
        <dgm:presLayoutVars>
          <dgm:chMax val="1"/>
          <dgm:dir/>
          <dgm:resizeHandles val="exact"/>
        </dgm:presLayoutVars>
      </dgm:prSet>
      <dgm:spPr/>
    </dgm:pt>
    <dgm:pt modelId="{1C01A5B2-67EA-4686-B86C-CBFC598D5477}" type="pres">
      <dgm:prSet presAssocID="{62584336-D0B1-4B0E-BA5C-55B2CED1D394}" presName="radial" presStyleCnt="0">
        <dgm:presLayoutVars>
          <dgm:animLvl val="ctr"/>
        </dgm:presLayoutVars>
      </dgm:prSet>
      <dgm:spPr/>
    </dgm:pt>
    <dgm:pt modelId="{D4E6F5B5-CA2C-475F-A4B6-5AB59CD1A7CA}" type="pres">
      <dgm:prSet presAssocID="{E1F87E0E-FF3E-47D3-BFF3-1936BDC1B9A7}" presName="centerShape" presStyleLbl="vennNode1" presStyleIdx="0" presStyleCnt="5"/>
      <dgm:spPr/>
    </dgm:pt>
    <dgm:pt modelId="{E7BFA9EE-B858-4016-80BA-575963560F75}" type="pres">
      <dgm:prSet presAssocID="{2356E178-4180-471B-A95D-2442FCF758CB}" presName="node" presStyleLbl="vennNode1" presStyleIdx="1" presStyleCnt="5">
        <dgm:presLayoutVars>
          <dgm:bulletEnabled val="1"/>
        </dgm:presLayoutVars>
      </dgm:prSet>
      <dgm:spPr/>
    </dgm:pt>
    <dgm:pt modelId="{3255F1BD-E04A-41BF-B64D-B06E6D0468D8}" type="pres">
      <dgm:prSet presAssocID="{D6369594-53CA-4743-BFF7-C2D904DA742C}" presName="node" presStyleLbl="vennNode1" presStyleIdx="2" presStyleCnt="5">
        <dgm:presLayoutVars>
          <dgm:bulletEnabled val="1"/>
        </dgm:presLayoutVars>
      </dgm:prSet>
      <dgm:spPr/>
    </dgm:pt>
    <dgm:pt modelId="{BCC6AE36-1AA5-4143-A95B-3979139E867E}" type="pres">
      <dgm:prSet presAssocID="{B626C495-F3A7-4ADE-A0FE-4E7983E98359}" presName="node" presStyleLbl="vennNode1" presStyleIdx="3" presStyleCnt="5">
        <dgm:presLayoutVars>
          <dgm:bulletEnabled val="1"/>
        </dgm:presLayoutVars>
      </dgm:prSet>
      <dgm:spPr/>
    </dgm:pt>
    <dgm:pt modelId="{E0DEE663-04E6-49D6-A3C7-F8FB5F8BE33B}" type="pres">
      <dgm:prSet presAssocID="{BC2DF43D-A878-4B6A-B15F-7FFBED6EC842}" presName="node" presStyleLbl="vennNode1" presStyleIdx="4" presStyleCnt="5">
        <dgm:presLayoutVars>
          <dgm:bulletEnabled val="1"/>
        </dgm:presLayoutVars>
      </dgm:prSet>
      <dgm:spPr/>
    </dgm:pt>
  </dgm:ptLst>
  <dgm:cxnLst>
    <dgm:cxn modelId="{B6E83B19-5D11-44BC-AD17-99B028D996DF}" type="presOf" srcId="{B626C495-F3A7-4ADE-A0FE-4E7983E98359}" destId="{BCC6AE36-1AA5-4143-A95B-3979139E867E}" srcOrd="0" destOrd="0" presId="urn:microsoft.com/office/officeart/2005/8/layout/radial3"/>
    <dgm:cxn modelId="{AEE98D22-A9F2-4255-AFB6-A0ED2CB1873F}" type="presOf" srcId="{D6369594-53CA-4743-BFF7-C2D904DA742C}" destId="{3255F1BD-E04A-41BF-B64D-B06E6D0468D8}" srcOrd="0" destOrd="0" presId="urn:microsoft.com/office/officeart/2005/8/layout/radial3"/>
    <dgm:cxn modelId="{CCE7D73C-2F15-4D9E-9FC7-CDC0102E98DD}" type="presOf" srcId="{BC2DF43D-A878-4B6A-B15F-7FFBED6EC842}" destId="{E0DEE663-04E6-49D6-A3C7-F8FB5F8BE33B}" srcOrd="0" destOrd="0" presId="urn:microsoft.com/office/officeart/2005/8/layout/radial3"/>
    <dgm:cxn modelId="{A1085363-045E-4F47-B723-8682EAC9231F}" type="presOf" srcId="{E1F87E0E-FF3E-47D3-BFF3-1936BDC1B9A7}" destId="{D4E6F5B5-CA2C-475F-A4B6-5AB59CD1A7CA}" srcOrd="0" destOrd="0" presId="urn:microsoft.com/office/officeart/2005/8/layout/radial3"/>
    <dgm:cxn modelId="{3D751365-FC4E-4999-8138-5C7B52A6F84F}" srcId="{E1F87E0E-FF3E-47D3-BFF3-1936BDC1B9A7}" destId="{2356E178-4180-471B-A95D-2442FCF758CB}" srcOrd="0" destOrd="0" parTransId="{28637787-CABB-4AAD-B4EC-042A0B395341}" sibTransId="{419F9E5C-97BF-4A9A-8E09-71B55289B3AE}"/>
    <dgm:cxn modelId="{BAFD616A-48D4-4CE2-BE90-B473CBD27401}" type="presOf" srcId="{62584336-D0B1-4B0E-BA5C-55B2CED1D394}" destId="{175F1DAC-7B7E-4D09-8DB8-99368C0C72D4}" srcOrd="0" destOrd="0" presId="urn:microsoft.com/office/officeart/2005/8/layout/radial3"/>
    <dgm:cxn modelId="{5C40F758-5264-4653-AF57-ED244AC8F3A3}" srcId="{E1F87E0E-FF3E-47D3-BFF3-1936BDC1B9A7}" destId="{BC2DF43D-A878-4B6A-B15F-7FFBED6EC842}" srcOrd="3" destOrd="0" parTransId="{17DD7635-F2DC-43BE-A312-49946A09DBA4}" sibTransId="{E6A990DC-0228-4E23-ABC6-C9EE879B9A00}"/>
    <dgm:cxn modelId="{C7C97B5A-DAB0-425D-8190-7B36D881A196}" type="presOf" srcId="{2356E178-4180-471B-A95D-2442FCF758CB}" destId="{E7BFA9EE-B858-4016-80BA-575963560F75}" srcOrd="0" destOrd="0" presId="urn:microsoft.com/office/officeart/2005/8/layout/radial3"/>
    <dgm:cxn modelId="{98FD00BD-2599-433A-AC2F-14A7D52BA766}" srcId="{62584336-D0B1-4B0E-BA5C-55B2CED1D394}" destId="{E1F87E0E-FF3E-47D3-BFF3-1936BDC1B9A7}" srcOrd="0" destOrd="0" parTransId="{169E7CD4-95A5-4EA3-A305-1668AA4A744D}" sibTransId="{9C10DDF3-A40F-4978-A049-EE2D16408C99}"/>
    <dgm:cxn modelId="{AFAA54E3-514A-4D36-807E-9FBD4120AF30}" srcId="{E1F87E0E-FF3E-47D3-BFF3-1936BDC1B9A7}" destId="{D6369594-53CA-4743-BFF7-C2D904DA742C}" srcOrd="1" destOrd="0" parTransId="{5433BCDE-D01B-4C43-9770-3BCF6A203491}" sibTransId="{5B98D9CA-9FDF-44BD-98EC-0F6E2E37923A}"/>
    <dgm:cxn modelId="{13AF98FC-2DB9-4B5F-85B0-E587DE19880D}" srcId="{E1F87E0E-FF3E-47D3-BFF3-1936BDC1B9A7}" destId="{B626C495-F3A7-4ADE-A0FE-4E7983E98359}" srcOrd="2" destOrd="0" parTransId="{6F2AC2C2-8163-4C6A-99C5-72A6C2B2A33F}" sibTransId="{91A8EA40-4823-4FE8-82D6-C24B81F0FC1F}"/>
    <dgm:cxn modelId="{322F8310-51C0-41AC-BA86-878469AEE493}" type="presParOf" srcId="{175F1DAC-7B7E-4D09-8DB8-99368C0C72D4}" destId="{1C01A5B2-67EA-4686-B86C-CBFC598D5477}" srcOrd="0" destOrd="0" presId="urn:microsoft.com/office/officeart/2005/8/layout/radial3"/>
    <dgm:cxn modelId="{FB900D26-307F-470A-A5A9-AF75A570F909}" type="presParOf" srcId="{1C01A5B2-67EA-4686-B86C-CBFC598D5477}" destId="{D4E6F5B5-CA2C-475F-A4B6-5AB59CD1A7CA}" srcOrd="0" destOrd="0" presId="urn:microsoft.com/office/officeart/2005/8/layout/radial3"/>
    <dgm:cxn modelId="{1DC02741-8F5F-446C-82F9-5DEE6810631E}" type="presParOf" srcId="{1C01A5B2-67EA-4686-B86C-CBFC598D5477}" destId="{E7BFA9EE-B858-4016-80BA-575963560F75}" srcOrd="1" destOrd="0" presId="urn:microsoft.com/office/officeart/2005/8/layout/radial3"/>
    <dgm:cxn modelId="{E4CFE2F0-8814-4D45-A112-66C25B52A3B9}" type="presParOf" srcId="{1C01A5B2-67EA-4686-B86C-CBFC598D5477}" destId="{3255F1BD-E04A-41BF-B64D-B06E6D0468D8}" srcOrd="2" destOrd="0" presId="urn:microsoft.com/office/officeart/2005/8/layout/radial3"/>
    <dgm:cxn modelId="{D5D1BF6F-28A7-4A59-B882-B2B4B916C482}" type="presParOf" srcId="{1C01A5B2-67EA-4686-B86C-CBFC598D5477}" destId="{BCC6AE36-1AA5-4143-A95B-3979139E867E}" srcOrd="3" destOrd="0" presId="urn:microsoft.com/office/officeart/2005/8/layout/radial3"/>
    <dgm:cxn modelId="{E7218E32-519A-4638-B5DB-B4F82BB06877}" type="presParOf" srcId="{1C01A5B2-67EA-4686-B86C-CBFC598D5477}" destId="{E0DEE663-04E6-49D6-A3C7-F8FB5F8BE33B}"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E6F5B5-CA2C-475F-A4B6-5AB59CD1A7CA}">
      <dsp:nvSpPr>
        <dsp:cNvPr id="0" name=""/>
        <dsp:cNvSpPr/>
      </dsp:nvSpPr>
      <dsp:spPr>
        <a:xfrm>
          <a:off x="1935212" y="1111299"/>
          <a:ext cx="2768500" cy="2768500"/>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4610" tIns="54610" rIns="54610" bIns="54610" numCol="1" spcCol="1270" anchor="ctr" anchorCtr="0">
          <a:noAutofit/>
        </a:bodyPr>
        <a:lstStyle/>
        <a:p>
          <a:pPr marL="0" lvl="0" indent="0" algn="ctr" defTabSz="1911350">
            <a:lnSpc>
              <a:spcPct val="90000"/>
            </a:lnSpc>
            <a:spcBef>
              <a:spcPct val="0"/>
            </a:spcBef>
            <a:spcAft>
              <a:spcPct val="35000"/>
            </a:spcAft>
            <a:buNone/>
          </a:pPr>
          <a:r>
            <a:rPr lang="en-US" sz="4300" kern="1200" dirty="0"/>
            <a:t>LEGION WORKS</a:t>
          </a:r>
        </a:p>
      </dsp:txBody>
      <dsp:txXfrm>
        <a:off x="2340649" y="1516736"/>
        <a:ext cx="1957626" cy="1957626"/>
      </dsp:txXfrm>
    </dsp:sp>
    <dsp:sp modelId="{E7BFA9EE-B858-4016-80BA-575963560F75}">
      <dsp:nvSpPr>
        <dsp:cNvPr id="0" name=""/>
        <dsp:cNvSpPr/>
      </dsp:nvSpPr>
      <dsp:spPr>
        <a:xfrm>
          <a:off x="2627337" y="494"/>
          <a:ext cx="1384250" cy="1384250"/>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CONSOLATION</a:t>
          </a:r>
        </a:p>
      </dsp:txBody>
      <dsp:txXfrm>
        <a:off x="2830056" y="203213"/>
        <a:ext cx="978812" cy="978812"/>
      </dsp:txXfrm>
    </dsp:sp>
    <dsp:sp modelId="{3255F1BD-E04A-41BF-B64D-B06E6D0468D8}">
      <dsp:nvSpPr>
        <dsp:cNvPr id="0" name=""/>
        <dsp:cNvSpPr/>
      </dsp:nvSpPr>
      <dsp:spPr>
        <a:xfrm>
          <a:off x="4430267" y="1803424"/>
          <a:ext cx="1384250" cy="1384250"/>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t>CONSERVATION</a:t>
          </a:r>
        </a:p>
      </dsp:txBody>
      <dsp:txXfrm>
        <a:off x="4632986" y="2006143"/>
        <a:ext cx="978812" cy="978812"/>
      </dsp:txXfrm>
    </dsp:sp>
    <dsp:sp modelId="{BCC6AE36-1AA5-4143-A95B-3979139E867E}">
      <dsp:nvSpPr>
        <dsp:cNvPr id="0" name=""/>
        <dsp:cNvSpPr/>
      </dsp:nvSpPr>
      <dsp:spPr>
        <a:xfrm>
          <a:off x="2627337" y="3606355"/>
          <a:ext cx="1384250" cy="1384250"/>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TO JESUS THRU MARY</a:t>
          </a:r>
        </a:p>
      </dsp:txBody>
      <dsp:txXfrm>
        <a:off x="2830056" y="3809074"/>
        <a:ext cx="978812" cy="978812"/>
      </dsp:txXfrm>
    </dsp:sp>
    <dsp:sp modelId="{E0DEE663-04E6-49D6-A3C7-F8FB5F8BE33B}">
      <dsp:nvSpPr>
        <dsp:cNvPr id="0" name=""/>
        <dsp:cNvSpPr/>
      </dsp:nvSpPr>
      <dsp:spPr>
        <a:xfrm>
          <a:off x="824406" y="1803424"/>
          <a:ext cx="1384250" cy="1384250"/>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CONVERSION</a:t>
          </a:r>
        </a:p>
      </dsp:txBody>
      <dsp:txXfrm>
        <a:off x="1027125" y="2006143"/>
        <a:ext cx="978812" cy="97881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F93605-0C0C-4258-9724-5F2F9BB3BC90}" type="datetimeFigureOut">
              <a:rPr lang="en-US" smtClean="0"/>
              <a:t>3/7/2026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3FFE7F-C917-439A-8026-3D301EB5CC28}" type="slidenum">
              <a:rPr lang="en-US" smtClean="0"/>
              <a:t>‹#›</a:t>
            </a:fld>
            <a:endParaRPr lang="en-US"/>
          </a:p>
        </p:txBody>
      </p:sp>
    </p:spTree>
    <p:extLst>
      <p:ext uri="{BB962C8B-B14F-4D97-AF65-F5344CB8AC3E}">
        <p14:creationId xmlns:p14="http://schemas.microsoft.com/office/powerpoint/2010/main" val="752799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F31B3D-E4E3-4A80-AB70-C5564C267266}" type="datetimeFigureOut">
              <a:rPr lang="en-US" smtClean="0"/>
              <a:t>3/7/2026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0B30D-C07A-425B-A90C-BA7BEB191079}" type="slidenum">
              <a:rPr lang="en-US" smtClean="0"/>
              <a:t>‹#›</a:t>
            </a:fld>
            <a:endParaRPr lang="en-US"/>
          </a:p>
        </p:txBody>
      </p:sp>
    </p:spTree>
    <p:extLst>
      <p:ext uri="{BB962C8B-B14F-4D97-AF65-F5344CB8AC3E}">
        <p14:creationId xmlns:p14="http://schemas.microsoft.com/office/powerpoint/2010/main" val="372319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245434"/>
            <a:ext cx="8686800" cy="1464906"/>
          </a:xfrm>
        </p:spPr>
        <p:txBody>
          <a:bodyPr anchor="b">
            <a:normAutofit/>
          </a:bodyPr>
          <a:lstStyle>
            <a:lvl1pPr algn="l">
              <a:lnSpc>
                <a:spcPct val="80000"/>
              </a:lnSpc>
              <a:defRPr sz="4800">
                <a:solidFill>
                  <a:schemeClr val="bg1"/>
                </a:solidFill>
                <a:effectLst>
                  <a:outerShdw blurRad="63500" algn="ctr" rotWithShape="0">
                    <a:prstClr val="black">
                      <a:alpha val="40000"/>
                    </a:prst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066800" y="5731795"/>
            <a:ext cx="8686800" cy="440405"/>
          </a:xfrm>
        </p:spPr>
        <p:txBody>
          <a:bodyPr/>
          <a:lstStyle>
            <a:lvl1pPr marL="0" indent="0" algn="l">
              <a:spcBef>
                <a:spcPts val="0"/>
              </a:spcBef>
              <a:buNone/>
              <a:defRPr sz="2400">
                <a:solidFill>
                  <a:schemeClr val="bg1"/>
                </a:solidFill>
                <a:effectLst>
                  <a:outerShdw blurRad="635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518"/>
            <a:ext cx="10058400" cy="118872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CC0096-1860-4642-9CD2-0079EA5E7CD1}" type="datetimeFigureOut">
              <a:rPr lang="en-US" smtClean="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9848" y="4242816"/>
            <a:ext cx="8686800" cy="1463040"/>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1066799" y="5733288"/>
            <a:ext cx="8686800" cy="438912"/>
          </a:xfrm>
        </p:spPr>
        <p:txBody>
          <a:bodyPr/>
          <a:lstStyle>
            <a:lvl1pPr marL="0" indent="0">
              <a:spcBef>
                <a:spcPts val="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6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t>3/7/2026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68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68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46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CC0096-1860-4642-9CD2-0079EA5E7CD1}" type="datetimeFigureOut">
              <a:rPr lang="en-US" smtClean="0"/>
              <a:t>3/7/2026</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CC0096-1860-4642-9CD2-0079EA5E7CD1}" type="datetimeFigureOut">
              <a:rPr lang="en-US" smtClean="0"/>
              <a:t>3/7/2026</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0096-1860-4642-9CD2-0079EA5E7CD1}" type="datetimeFigureOut">
              <a:rPr lang="en-US" smtClean="0"/>
              <a:t>3/7/2026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0672"/>
            <a:ext cx="4663440" cy="1828800"/>
          </a:xfrm>
        </p:spPr>
        <p:txBody>
          <a:bodyPr anchor="b">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685799" y="457200"/>
            <a:ext cx="5410201" cy="57150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t>3/7/2026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3099"/>
            <a:ext cx="4663440" cy="1828800"/>
          </a:xfrm>
        </p:spPr>
        <p:txBody>
          <a:bodyPr anchor="b">
            <a:normAutofit/>
          </a:bodyPr>
          <a:lstStyle>
            <a:lvl1pPr>
              <a:defRPr sz="3600"/>
            </a:lvl1pPr>
          </a:lstStyle>
          <a:p>
            <a:r>
              <a:rPr lang="en-US"/>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0"/>
            <a:ext cx="60960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CC0096-1860-4642-9CD2-0079EA5E7CD1}"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457200"/>
            <a:ext cx="1828800" cy="5719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457200"/>
            <a:ext cx="7955280" cy="5719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CC0096-1860-4642-9CD2-0079EA5E7CD1}"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457518"/>
            <a:ext cx="10058400" cy="118872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1905001"/>
            <a:ext cx="100584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6800" y="6400800"/>
            <a:ext cx="1097280" cy="228600"/>
          </a:xfrm>
          <a:prstGeom prst="rect">
            <a:avLst/>
          </a:prstGeom>
        </p:spPr>
        <p:txBody>
          <a:bodyPr vert="horz" lIns="91440" tIns="45720" rIns="91440" bIns="45720" rtlCol="0" anchor="ctr"/>
          <a:lstStyle>
            <a:lvl1pPr algn="l">
              <a:defRPr sz="1100">
                <a:solidFill>
                  <a:schemeClr val="tx1"/>
                </a:solidFill>
              </a:defRPr>
            </a:lvl1pPr>
          </a:lstStyle>
          <a:p>
            <a:fld id="{37CC0096-1860-4642-9CD2-0079EA5E7CD1}" type="datetimeFigureOut">
              <a:rPr lang="en-US" smtClean="0"/>
              <a:pPr/>
              <a:t>3/7/2026</a:t>
            </a:fld>
            <a:endParaRPr lang="en-US" dirty="0"/>
          </a:p>
        </p:txBody>
      </p:sp>
      <p:sp>
        <p:nvSpPr>
          <p:cNvPr id="5" name="Footer Placeholder 4"/>
          <p:cNvSpPr>
            <a:spLocks noGrp="1"/>
          </p:cNvSpPr>
          <p:nvPr>
            <p:ph type="ftr" sz="quarter" idx="3"/>
          </p:nvPr>
        </p:nvSpPr>
        <p:spPr>
          <a:xfrm>
            <a:off x="2422849" y="6400800"/>
            <a:ext cx="7315200" cy="228600"/>
          </a:xfrm>
          <a:prstGeom prst="rect">
            <a:avLst/>
          </a:prstGeom>
        </p:spPr>
        <p:txBody>
          <a:bodyPr vert="horz" lIns="91440" tIns="45720" rIns="91440" bIns="45720" rtlCol="0" anchor="ctr"/>
          <a:lstStyle>
            <a:lvl1pPr algn="ctr">
              <a:defRPr sz="1100">
                <a:solidFill>
                  <a:schemeClr val="tx1"/>
                </a:solidFill>
              </a:defRPr>
            </a:lvl1pPr>
          </a:lstStyle>
          <a:p>
            <a:endParaRPr lang="en-US" dirty="0"/>
          </a:p>
        </p:txBody>
      </p:sp>
      <p:sp>
        <p:nvSpPr>
          <p:cNvPr id="6" name="Slide Number Placeholder 5"/>
          <p:cNvSpPr>
            <a:spLocks noGrp="1"/>
          </p:cNvSpPr>
          <p:nvPr>
            <p:ph type="sldNum" sz="quarter" idx="4"/>
          </p:nvPr>
        </p:nvSpPr>
        <p:spPr>
          <a:xfrm>
            <a:off x="10027920" y="6400800"/>
            <a:ext cx="1097280" cy="228600"/>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5"/>
        </a:buClr>
        <a:buSzPct val="90000"/>
        <a:buFont typeface="Arial"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200"/>
        </a:spcBef>
        <a:buClr>
          <a:schemeClr val="accent5"/>
        </a:buClr>
        <a:buSzPct val="90000"/>
        <a:buFont typeface="Arial"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Clr>
          <a:schemeClr val="accent5"/>
        </a:buClr>
        <a:buSzPct val="90000"/>
        <a:buFont typeface="Arial" pitchFamily="34" charset="0"/>
        <a:buChar char="•"/>
        <a:defRPr sz="1800" kern="1200">
          <a:solidFill>
            <a:schemeClr val="tx1"/>
          </a:solidFill>
          <a:latin typeface="+mn-lt"/>
          <a:ea typeface="+mn-ea"/>
          <a:cs typeface="+mn-cs"/>
        </a:defRPr>
      </a:lvl3pPr>
      <a:lvl4pPr marL="1097280" indent="-182880" algn="l" defTabSz="914400" rtl="0" eaLnBrk="1" latinLnBrk="0" hangingPunct="1">
        <a:lnSpc>
          <a:spcPct val="90000"/>
        </a:lnSpc>
        <a:spcBef>
          <a:spcPts val="800"/>
        </a:spcBef>
        <a:buClr>
          <a:schemeClr val="accent5"/>
        </a:buClr>
        <a:buSzPct val="90000"/>
        <a:buFont typeface="Arial" pitchFamily="34" charset="0"/>
        <a:buChar char="•"/>
        <a:defRPr sz="1600" kern="1200">
          <a:solidFill>
            <a:schemeClr val="tx1"/>
          </a:solidFill>
          <a:latin typeface="+mn-lt"/>
          <a:ea typeface="+mn-ea"/>
          <a:cs typeface="+mn-cs"/>
        </a:defRPr>
      </a:lvl4pPr>
      <a:lvl5pPr marL="13258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5pPr>
      <a:lvl6pPr marL="15544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6pPr>
      <a:lvl7pPr marL="17830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7pPr>
      <a:lvl8pPr marL="20116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8pPr>
      <a:lvl9pPr marL="22402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SUBSTANTIAL HEROIC LEGION WORK</a:t>
            </a:r>
            <a:br>
              <a:rPr lang="en-US" sz="32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
        <p:nvSpPr>
          <p:cNvPr id="3" name="Subtitle 2"/>
          <p:cNvSpPr>
            <a:spLocks noGrp="1"/>
          </p:cNvSpPr>
          <p:nvPr>
            <p:ph type="subTitle" idx="1"/>
          </p:nvPr>
        </p:nvSpPr>
        <p:spPr/>
        <p:txBody>
          <a:bodyPr/>
          <a:lstStyle/>
          <a:p>
            <a:pPr algn="ctr"/>
            <a:r>
              <a:rPr lang="en-US" sz="2400" dirty="0">
                <a:effectLst/>
                <a:latin typeface="Calibri" panose="020F0502020204030204" pitchFamily="34" charset="0"/>
                <a:ea typeface="Calibri" panose="020F0502020204030204" pitchFamily="34" charset="0"/>
                <a:cs typeface="Times New Roman" panose="02020603050405020304" pitchFamily="18" charset="0"/>
              </a:rPr>
              <a:t>SR. SEGGY ACOSTA</a:t>
            </a:r>
            <a:endParaRPr lang="en-US" dirty="0"/>
          </a:p>
        </p:txBody>
      </p:sp>
    </p:spTree>
    <p:extLst>
      <p:ext uri="{BB962C8B-B14F-4D97-AF65-F5344CB8AC3E}">
        <p14:creationId xmlns:p14="http://schemas.microsoft.com/office/powerpoint/2010/main" val="237011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B2591-76BA-F263-D7C4-3EDB11359827}"/>
              </a:ext>
            </a:extLst>
          </p:cNvPr>
          <p:cNvSpPr>
            <a:spLocks noGrp="1"/>
          </p:cNvSpPr>
          <p:nvPr>
            <p:ph type="title"/>
          </p:nvPr>
        </p:nvSpPr>
        <p:spPr>
          <a:xfrm>
            <a:off x="906011" y="213920"/>
            <a:ext cx="10201013" cy="2395057"/>
          </a:xfrm>
        </p:spPr>
        <p:txBody>
          <a:bodyPr>
            <a:normAutofit fontScale="90000"/>
          </a:bodyPr>
          <a:lstStyle/>
          <a:p>
            <a:pPr algn="ctr"/>
            <a:r>
              <a:rPr lang="en-US" sz="4800" dirty="0"/>
              <a:t>ACCEPTABLE WORKS MUST:</a:t>
            </a:r>
            <a:br>
              <a:rPr lang="en-US" sz="4800" dirty="0"/>
            </a:br>
            <a:r>
              <a:rPr lang="en-US" sz="4800" dirty="0"/>
              <a:t>“</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The performance of a substantial active legionary work, in the spirit of faith, and in union with Mary, in such fashion that in those worked for and in one’s fellow members the Person of Our Lord is once again seen and served by Mary His mother.” Standing Instructions</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
        <p:nvSpPr>
          <p:cNvPr id="3" name="Content Placeholder 2">
            <a:extLst>
              <a:ext uri="{FF2B5EF4-FFF2-40B4-BE49-F238E27FC236}">
                <a16:creationId xmlns:a16="http://schemas.microsoft.com/office/drawing/2014/main" id="{19F84430-EC3A-FC76-5FC0-B7174B19B601}"/>
              </a:ext>
            </a:extLst>
          </p:cNvPr>
          <p:cNvSpPr>
            <a:spLocks noGrp="1"/>
          </p:cNvSpPr>
          <p:nvPr>
            <p:ph idx="1"/>
          </p:nvPr>
        </p:nvSpPr>
        <p:spPr>
          <a:xfrm>
            <a:off x="721453" y="2608977"/>
            <a:ext cx="10637241" cy="4035104"/>
          </a:xfrm>
        </p:spPr>
        <p:txBody>
          <a:bodyPr>
            <a:normAutofit lnSpcReduction="10000"/>
          </a:bodyPr>
          <a:lstStyle/>
          <a:p>
            <a:r>
              <a:rPr lang="en-US" sz="3600" dirty="0"/>
              <a:t>Be controlled by the Legion of Mary</a:t>
            </a:r>
          </a:p>
          <a:p>
            <a:r>
              <a:rPr lang="en-US" sz="3600" dirty="0"/>
              <a:t>Be assigned by the President, not decided by oneself</a:t>
            </a:r>
          </a:p>
          <a:p>
            <a:r>
              <a:rPr lang="en-US" sz="3600" dirty="0"/>
              <a:t>Be direct personal contact</a:t>
            </a:r>
          </a:p>
          <a:p>
            <a:r>
              <a:rPr lang="en-US" sz="3600" dirty="0"/>
              <a:t>Be uplifting to another soul</a:t>
            </a:r>
          </a:p>
          <a:p>
            <a:r>
              <a:rPr lang="en-US" sz="3600" dirty="0"/>
              <a:t>Be done with a partner (pairs)</a:t>
            </a:r>
          </a:p>
          <a:p>
            <a:r>
              <a:rPr lang="en-US" sz="3600" dirty="0"/>
              <a:t>Be approved by the Pastor</a:t>
            </a:r>
          </a:p>
          <a:p>
            <a:endParaRPr lang="en-US" sz="4000" dirty="0"/>
          </a:p>
        </p:txBody>
      </p:sp>
    </p:spTree>
    <p:extLst>
      <p:ext uri="{BB962C8B-B14F-4D97-AF65-F5344CB8AC3E}">
        <p14:creationId xmlns:p14="http://schemas.microsoft.com/office/powerpoint/2010/main" val="494133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t>WORKS CLASSIFICATION</a:t>
            </a:r>
          </a:p>
        </p:txBody>
      </p:sp>
      <p:sp>
        <p:nvSpPr>
          <p:cNvPr id="3" name="Content Placeholder 2"/>
          <p:cNvSpPr>
            <a:spLocks noGrp="1"/>
          </p:cNvSpPr>
          <p:nvPr>
            <p:ph idx="1"/>
          </p:nvPr>
        </p:nvSpPr>
        <p:spPr/>
        <p:txBody>
          <a:bodyPr>
            <a:normAutofit/>
          </a:bodyPr>
          <a:lstStyle/>
          <a:p>
            <a:r>
              <a:rPr lang="en-US" sz="4800" dirty="0"/>
              <a:t>CONSOLATION</a:t>
            </a:r>
          </a:p>
          <a:p>
            <a:r>
              <a:rPr lang="en-US" sz="4800" dirty="0"/>
              <a:t>CONSERVATION</a:t>
            </a:r>
          </a:p>
          <a:p>
            <a:r>
              <a:rPr lang="en-US" sz="4800" dirty="0"/>
              <a:t>CONVERSION</a:t>
            </a:r>
          </a:p>
        </p:txBody>
      </p:sp>
    </p:spTree>
    <p:extLst>
      <p:ext uri="{BB962C8B-B14F-4D97-AF65-F5344CB8AC3E}">
        <p14:creationId xmlns:p14="http://schemas.microsoft.com/office/powerpoint/2010/main" val="2253536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81BC989-7572-EE43-DC21-BEF9FE88676A}"/>
              </a:ext>
            </a:extLst>
          </p:cNvPr>
          <p:cNvSpPr>
            <a:spLocks noGrp="1"/>
          </p:cNvSpPr>
          <p:nvPr>
            <p:ph type="title"/>
          </p:nvPr>
        </p:nvSpPr>
        <p:spPr>
          <a:xfrm>
            <a:off x="1066800" y="457518"/>
            <a:ext cx="10058400" cy="674996"/>
          </a:xfrm>
        </p:spPr>
        <p:txBody>
          <a:bodyPr>
            <a:normAutofit fontScale="90000"/>
          </a:bodyPr>
          <a:lstStyle/>
          <a:p>
            <a:pPr algn="ctr"/>
            <a:r>
              <a:rPr lang="en-US" sz="5400" dirty="0"/>
              <a:t>CONSOLATION</a:t>
            </a:r>
          </a:p>
        </p:txBody>
      </p:sp>
      <p:sp>
        <p:nvSpPr>
          <p:cNvPr id="7" name="Content Placeholder 6">
            <a:extLst>
              <a:ext uri="{FF2B5EF4-FFF2-40B4-BE49-F238E27FC236}">
                <a16:creationId xmlns:a16="http://schemas.microsoft.com/office/drawing/2014/main" id="{C82981CC-477F-CB06-3F63-7153CE519FE4}"/>
              </a:ext>
            </a:extLst>
          </p:cNvPr>
          <p:cNvSpPr>
            <a:spLocks noGrp="1"/>
          </p:cNvSpPr>
          <p:nvPr>
            <p:ph sz="half" idx="1"/>
          </p:nvPr>
        </p:nvSpPr>
        <p:spPr>
          <a:xfrm>
            <a:off x="911604" y="1023457"/>
            <a:ext cx="5184396" cy="5834543"/>
          </a:xfrm>
        </p:spPr>
        <p:txBody>
          <a:bodyPr>
            <a:noAutofit/>
          </a:bodyPr>
          <a:lstStyle/>
          <a:p>
            <a:r>
              <a:rPr lang="en-US" sz="3200" dirty="0"/>
              <a:t>Brings the comfort of God’s Love</a:t>
            </a:r>
          </a:p>
          <a:p>
            <a:r>
              <a:rPr lang="en-US" sz="3200" dirty="0"/>
              <a:t>Brings inner peace and joy</a:t>
            </a:r>
          </a:p>
          <a:p>
            <a:r>
              <a:rPr lang="en-US" sz="3200" dirty="0"/>
              <a:t>Brings the Good News of Jesus Christ to another soul</a:t>
            </a:r>
          </a:p>
          <a:p>
            <a:r>
              <a:rPr lang="en-US" sz="3200" dirty="0"/>
              <a:t>Brings the personal visit of Our Blessed Mother herself to another soul</a:t>
            </a:r>
          </a:p>
          <a:p>
            <a:r>
              <a:rPr lang="en-US" sz="3200" dirty="0"/>
              <a:t>Brings compassion to sufferings souls</a:t>
            </a:r>
          </a:p>
        </p:txBody>
      </p:sp>
      <p:pic>
        <p:nvPicPr>
          <p:cNvPr id="1028" name="Picture 4">
            <a:extLst>
              <a:ext uri="{FF2B5EF4-FFF2-40B4-BE49-F238E27FC236}">
                <a16:creationId xmlns:a16="http://schemas.microsoft.com/office/drawing/2014/main" id="{5BD9B41A-391A-C863-34E7-C0DBD45B29EF}"/>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6531133" y="1897167"/>
            <a:ext cx="5409489" cy="3606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72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2D94D-A537-2E57-3BAB-9580BD90C7FC}"/>
              </a:ext>
            </a:extLst>
          </p:cNvPr>
          <p:cNvSpPr>
            <a:spLocks noGrp="1"/>
          </p:cNvSpPr>
          <p:nvPr>
            <p:ph type="title"/>
          </p:nvPr>
        </p:nvSpPr>
        <p:spPr>
          <a:xfrm>
            <a:off x="1066800" y="285226"/>
            <a:ext cx="10058400" cy="713064"/>
          </a:xfrm>
        </p:spPr>
        <p:txBody>
          <a:bodyPr>
            <a:noAutofit/>
          </a:bodyPr>
          <a:lstStyle/>
          <a:p>
            <a:pPr algn="ctr"/>
            <a:r>
              <a:rPr lang="en-US" sz="4400" dirty="0"/>
              <a:t>CONSOLATION</a:t>
            </a:r>
          </a:p>
        </p:txBody>
      </p:sp>
      <p:sp>
        <p:nvSpPr>
          <p:cNvPr id="3" name="Content Placeholder 2">
            <a:extLst>
              <a:ext uri="{FF2B5EF4-FFF2-40B4-BE49-F238E27FC236}">
                <a16:creationId xmlns:a16="http://schemas.microsoft.com/office/drawing/2014/main" id="{8C63E2F5-BCAF-7B90-754D-5539DE4ACC5B}"/>
              </a:ext>
            </a:extLst>
          </p:cNvPr>
          <p:cNvSpPr>
            <a:spLocks noGrp="1"/>
          </p:cNvSpPr>
          <p:nvPr>
            <p:ph idx="1"/>
          </p:nvPr>
        </p:nvSpPr>
        <p:spPr>
          <a:xfrm>
            <a:off x="645952" y="998290"/>
            <a:ext cx="10479248" cy="5654180"/>
          </a:xfrm>
        </p:spPr>
        <p:txBody>
          <a:bodyPr/>
          <a:lstStyle/>
          <a:p>
            <a:pPr marL="0" marR="0">
              <a:spcBef>
                <a:spcPts val="0"/>
              </a:spcBef>
              <a:spcAft>
                <a:spcPts val="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Visitation of the Sick</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Hospital, Assisted Living, Nursing Home Visitation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Consoling Bereaved Families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Parishioner/shut-in/ elderly visitation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Prison Visitation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Conducting Paraliturgical Service in the parish</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Leading rosary for wakes or funerals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Visitation and care of the handicapped or disabled</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52857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C5B89-4AA2-2496-6B92-923FC84CFA63}"/>
              </a:ext>
            </a:extLst>
          </p:cNvPr>
          <p:cNvSpPr>
            <a:spLocks noGrp="1"/>
          </p:cNvSpPr>
          <p:nvPr>
            <p:ph type="title"/>
          </p:nvPr>
        </p:nvSpPr>
        <p:spPr>
          <a:xfrm>
            <a:off x="1066800" y="327172"/>
            <a:ext cx="10058400" cy="897622"/>
          </a:xfrm>
        </p:spPr>
        <p:txBody>
          <a:bodyPr>
            <a:normAutofit/>
          </a:bodyPr>
          <a:lstStyle/>
          <a:p>
            <a:pPr algn="ctr"/>
            <a:r>
              <a:rPr lang="en-US" sz="5400" dirty="0"/>
              <a:t>CONSERVATION</a:t>
            </a:r>
          </a:p>
        </p:txBody>
      </p:sp>
      <p:sp>
        <p:nvSpPr>
          <p:cNvPr id="3" name="Content Placeholder 2">
            <a:extLst>
              <a:ext uri="{FF2B5EF4-FFF2-40B4-BE49-F238E27FC236}">
                <a16:creationId xmlns:a16="http://schemas.microsoft.com/office/drawing/2014/main" id="{C5932B87-EAE3-165A-4B7C-51C8EDBF2B85}"/>
              </a:ext>
            </a:extLst>
          </p:cNvPr>
          <p:cNvSpPr>
            <a:spLocks noGrp="1"/>
          </p:cNvSpPr>
          <p:nvPr>
            <p:ph sz="half" idx="1"/>
          </p:nvPr>
        </p:nvSpPr>
        <p:spPr>
          <a:xfrm>
            <a:off x="1066799" y="1224795"/>
            <a:ext cx="4906161" cy="5519954"/>
          </a:xfrm>
        </p:spPr>
        <p:txBody>
          <a:bodyPr>
            <a:normAutofit/>
          </a:bodyPr>
          <a:lstStyle/>
          <a:p>
            <a:r>
              <a:rPr lang="en-US" sz="3200" dirty="0"/>
              <a:t>Promotion of the family as a domestic church</a:t>
            </a:r>
          </a:p>
          <a:p>
            <a:r>
              <a:rPr lang="en-US" sz="3200" dirty="0"/>
              <a:t>Catechism and Catholic Faith Formation</a:t>
            </a:r>
          </a:p>
          <a:p>
            <a:r>
              <a:rPr lang="en-US" sz="3200" dirty="0"/>
              <a:t>Reinforcing the practice of the Catholic Faith</a:t>
            </a:r>
          </a:p>
          <a:p>
            <a:r>
              <a:rPr lang="en-US" sz="3200" dirty="0"/>
              <a:t>Promotion of liturgy and Catholic devotions</a:t>
            </a:r>
          </a:p>
          <a:p>
            <a:r>
              <a:rPr lang="en-US" sz="3200" dirty="0"/>
              <a:t>Reinforcing the value of sacramentals</a:t>
            </a:r>
          </a:p>
        </p:txBody>
      </p:sp>
      <p:pic>
        <p:nvPicPr>
          <p:cNvPr id="7" name="Content Placeholder 6">
            <a:extLst>
              <a:ext uri="{FF2B5EF4-FFF2-40B4-BE49-F238E27FC236}">
                <a16:creationId xmlns:a16="http://schemas.microsoft.com/office/drawing/2014/main" id="{181C5A75-A94D-F6DE-B550-89EC6D3DEFE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879951" y="2350293"/>
            <a:ext cx="5864636" cy="3909757"/>
          </a:xfrm>
          <a:prstGeom prst="rect">
            <a:avLst/>
          </a:prstGeom>
          <a:noFill/>
        </p:spPr>
      </p:pic>
    </p:spTree>
    <p:extLst>
      <p:ext uri="{BB962C8B-B14F-4D97-AF65-F5344CB8AC3E}">
        <p14:creationId xmlns:p14="http://schemas.microsoft.com/office/powerpoint/2010/main" val="267281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536A8-93D5-E79E-87EC-A8582E84CC64}"/>
              </a:ext>
            </a:extLst>
          </p:cNvPr>
          <p:cNvSpPr>
            <a:spLocks noGrp="1"/>
          </p:cNvSpPr>
          <p:nvPr>
            <p:ph type="title"/>
          </p:nvPr>
        </p:nvSpPr>
        <p:spPr>
          <a:xfrm>
            <a:off x="971550" y="133350"/>
            <a:ext cx="10058400" cy="1343025"/>
          </a:xfrm>
        </p:spPr>
        <p:txBody>
          <a:bodyPr>
            <a:normAutofit/>
          </a:bodyPr>
          <a:lstStyle/>
          <a:p>
            <a:pPr algn="ctr"/>
            <a:r>
              <a:rPr lang="en-US" sz="5400" dirty="0"/>
              <a:t>CONSERVATION</a:t>
            </a:r>
            <a:br>
              <a:rPr lang="en-US" sz="3600" dirty="0"/>
            </a:br>
            <a:endParaRPr lang="en-US" dirty="0"/>
          </a:p>
        </p:txBody>
      </p:sp>
      <p:sp>
        <p:nvSpPr>
          <p:cNvPr id="3" name="Content Placeholder 2">
            <a:extLst>
              <a:ext uri="{FF2B5EF4-FFF2-40B4-BE49-F238E27FC236}">
                <a16:creationId xmlns:a16="http://schemas.microsoft.com/office/drawing/2014/main" id="{BD61A573-07A3-2830-B97D-555EF5191268}"/>
              </a:ext>
            </a:extLst>
          </p:cNvPr>
          <p:cNvSpPr>
            <a:spLocks noGrp="1"/>
          </p:cNvSpPr>
          <p:nvPr>
            <p:ph idx="1"/>
          </p:nvPr>
        </p:nvSpPr>
        <p:spPr>
          <a:xfrm>
            <a:off x="695325" y="933450"/>
            <a:ext cx="10953750" cy="5924550"/>
          </a:xfrm>
        </p:spPr>
        <p:txBody>
          <a:bodyPr>
            <a:normAutofit lnSpcReduction="10000"/>
          </a:bodyPr>
          <a:lstStyle/>
          <a:p>
            <a:pPr marL="0" marR="0">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Auxiliary Visitation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Sacred Heart Enthronement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*True Devotion to the Nation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Retreat Preparation/Coordination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Distribution of Sacramentals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Visitation of RCIA Graduates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Running Junior Praesidium</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Sacred Heart Enthronement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Running a Patrician Group</a:t>
            </a:r>
          </a:p>
          <a:p>
            <a:pPr marL="0" marR="0">
              <a:spcBef>
                <a:spcPts val="0"/>
              </a:spcBef>
              <a:spcAft>
                <a:spcPts val="0"/>
              </a:spcAft>
            </a:pP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Teaching catechism to children (CCD)</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Coordinate Bible Study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1680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9E606-C141-A281-A97A-88DD86924267}"/>
              </a:ext>
            </a:extLst>
          </p:cNvPr>
          <p:cNvSpPr>
            <a:spLocks noGrp="1"/>
          </p:cNvSpPr>
          <p:nvPr>
            <p:ph type="title"/>
          </p:nvPr>
        </p:nvSpPr>
        <p:spPr>
          <a:xfrm>
            <a:off x="1066800" y="200025"/>
            <a:ext cx="10058400" cy="981075"/>
          </a:xfrm>
        </p:spPr>
        <p:txBody>
          <a:bodyPr>
            <a:normAutofit/>
          </a:bodyPr>
          <a:lstStyle/>
          <a:p>
            <a:pPr algn="ctr"/>
            <a:r>
              <a:rPr lang="en-US" sz="5400" dirty="0"/>
              <a:t>CONVERSION</a:t>
            </a:r>
          </a:p>
        </p:txBody>
      </p:sp>
      <p:sp>
        <p:nvSpPr>
          <p:cNvPr id="3" name="Content Placeholder 2">
            <a:extLst>
              <a:ext uri="{FF2B5EF4-FFF2-40B4-BE49-F238E27FC236}">
                <a16:creationId xmlns:a16="http://schemas.microsoft.com/office/drawing/2014/main" id="{824EF5F0-D3F1-5D7A-2C6B-8F751EE09CDE}"/>
              </a:ext>
            </a:extLst>
          </p:cNvPr>
          <p:cNvSpPr>
            <a:spLocks noGrp="1"/>
          </p:cNvSpPr>
          <p:nvPr>
            <p:ph sz="half" idx="1"/>
          </p:nvPr>
        </p:nvSpPr>
        <p:spPr>
          <a:xfrm>
            <a:off x="962025" y="1181101"/>
            <a:ext cx="4905376" cy="5324474"/>
          </a:xfrm>
        </p:spPr>
        <p:txBody>
          <a:bodyPr/>
          <a:lstStyle/>
          <a:p>
            <a:r>
              <a:rPr lang="en-US" dirty="0"/>
              <a:t>Brings a soul closer to Jesus Christ through His Church</a:t>
            </a:r>
          </a:p>
          <a:p>
            <a:r>
              <a:rPr lang="en-US" dirty="0"/>
              <a:t>Brings fallen away Catholics back to the Church</a:t>
            </a:r>
          </a:p>
          <a:p>
            <a:r>
              <a:rPr lang="en-US" dirty="0"/>
              <a:t>Brings unity among all Christians</a:t>
            </a:r>
          </a:p>
          <a:p>
            <a:r>
              <a:rPr lang="en-US" dirty="0"/>
              <a:t>Brings non-Christians united to ONE CHURCH established by Jesus Christ</a:t>
            </a:r>
          </a:p>
          <a:p>
            <a:r>
              <a:rPr lang="en-US" dirty="0"/>
              <a:t>Brings unbelievers to become members of the Mystical Body of Christ</a:t>
            </a:r>
          </a:p>
          <a:p>
            <a:endParaRPr lang="en-US" dirty="0"/>
          </a:p>
        </p:txBody>
      </p:sp>
      <p:pic>
        <p:nvPicPr>
          <p:cNvPr id="3074" name="Picture 2">
            <a:extLst>
              <a:ext uri="{FF2B5EF4-FFF2-40B4-BE49-F238E27FC236}">
                <a16:creationId xmlns:a16="http://schemas.microsoft.com/office/drawing/2014/main" id="{A89EB79B-FA9E-F52D-3900-F67E5D2DB7B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23657" y="1857374"/>
            <a:ext cx="6183396" cy="4124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452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04AF0-8C4C-031E-D8FE-A760F5B9BF2F}"/>
              </a:ext>
            </a:extLst>
          </p:cNvPr>
          <p:cNvSpPr>
            <a:spLocks noGrp="1"/>
          </p:cNvSpPr>
          <p:nvPr>
            <p:ph type="title"/>
          </p:nvPr>
        </p:nvSpPr>
        <p:spPr>
          <a:xfrm>
            <a:off x="1066800" y="457518"/>
            <a:ext cx="10058400" cy="685482"/>
          </a:xfrm>
        </p:spPr>
        <p:txBody>
          <a:bodyPr>
            <a:normAutofit fontScale="90000"/>
          </a:bodyPr>
          <a:lstStyle/>
          <a:p>
            <a:pPr algn="ctr"/>
            <a:r>
              <a:rPr lang="en-US" sz="5400" dirty="0"/>
              <a:t>CONVERSION</a:t>
            </a:r>
          </a:p>
        </p:txBody>
      </p:sp>
      <p:sp>
        <p:nvSpPr>
          <p:cNvPr id="3" name="Content Placeholder 2">
            <a:extLst>
              <a:ext uri="{FF2B5EF4-FFF2-40B4-BE49-F238E27FC236}">
                <a16:creationId xmlns:a16="http://schemas.microsoft.com/office/drawing/2014/main" id="{8A92F730-5D2E-1F1E-3794-08F4F5065CD7}"/>
              </a:ext>
            </a:extLst>
          </p:cNvPr>
          <p:cNvSpPr>
            <a:spLocks noGrp="1"/>
          </p:cNvSpPr>
          <p:nvPr>
            <p:ph idx="1"/>
          </p:nvPr>
        </p:nvSpPr>
        <p:spPr>
          <a:xfrm>
            <a:off x="1000125" y="1276350"/>
            <a:ext cx="10125075" cy="4895851"/>
          </a:xfrm>
        </p:spPr>
        <p:txBody>
          <a:bodyPr>
            <a:normAutofit lnSpcReduction="10000"/>
          </a:bodyPr>
          <a:lstStyle/>
          <a:p>
            <a:pPr marL="0" marR="0">
              <a:spcBef>
                <a:spcPts val="0"/>
              </a:spcBef>
              <a:spcAft>
                <a:spcPts val="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*Crowd Contact/ Book Barrow; County Fairs/Street Evangelization</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*Teaching catechism to children (RCIC)</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*Teaching catechism to adults (RCIA, Adult Education)</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*Door to Door Visitation (PEP, PPC, </a:t>
            </a:r>
            <a:r>
              <a:rPr lang="en-US" sz="4400" dirty="0" err="1">
                <a:effectLst/>
                <a:latin typeface="Times New Roman" panose="02020603050405020304" pitchFamily="18" charset="0"/>
                <a:ea typeface="Calibri" panose="020F0502020204030204" pitchFamily="34" charset="0"/>
                <a:cs typeface="Times New Roman" panose="02020603050405020304" pitchFamily="18" charset="0"/>
              </a:rPr>
              <a:t>Exploratio</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400" dirty="0" err="1">
                <a:effectLst/>
                <a:latin typeface="Times New Roman" panose="02020603050405020304" pitchFamily="18" charset="0"/>
                <a:ea typeface="Calibri" panose="020F0502020204030204" pitchFamily="34" charset="0"/>
                <a:cs typeface="Times New Roman" panose="02020603050405020304" pitchFamily="18" charset="0"/>
              </a:rPr>
              <a:t>Dominicalis</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*Doing parish census</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5873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518"/>
            <a:ext cx="10058400" cy="675957"/>
          </a:xfrm>
        </p:spPr>
        <p:txBody>
          <a:bodyPr>
            <a:normAutofit/>
          </a:bodyPr>
          <a:lstStyle/>
          <a:p>
            <a:pPr algn="ctr"/>
            <a:r>
              <a:rPr lang="en-US" sz="4000" b="1" dirty="0"/>
              <a:t>2-hour weekly work of the Legion of Mary</a:t>
            </a:r>
          </a:p>
        </p:txBody>
      </p:sp>
      <p:sp>
        <p:nvSpPr>
          <p:cNvPr id="3" name="Content Placeholder 2"/>
          <p:cNvSpPr>
            <a:spLocks noGrp="1"/>
          </p:cNvSpPr>
          <p:nvPr>
            <p:ph sz="half" idx="1"/>
          </p:nvPr>
        </p:nvSpPr>
        <p:spPr/>
        <p:txBody>
          <a:bodyPr>
            <a:normAutofit/>
          </a:bodyPr>
          <a:lstStyle/>
          <a:p>
            <a:r>
              <a:rPr lang="en-US" sz="4400" dirty="0"/>
              <a:t>Consolation-comfort a soul</a:t>
            </a:r>
          </a:p>
          <a:p>
            <a:r>
              <a:rPr lang="en-US" sz="4400" dirty="0"/>
              <a:t>Conservation-reinforce the faith</a:t>
            </a:r>
          </a:p>
          <a:p>
            <a:r>
              <a:rPr lang="en-US" sz="4400" dirty="0"/>
              <a:t>Conversion-reclaim souls</a:t>
            </a:r>
          </a:p>
        </p:txBody>
      </p:sp>
      <p:graphicFrame>
        <p:nvGraphicFramePr>
          <p:cNvPr id="5" name="Content Placeholder 4" descr="Radial venn diagram with four groups clustered around one group title"/>
          <p:cNvGraphicFramePr>
            <a:graphicFrameLocks noGrp="1"/>
          </p:cNvGraphicFramePr>
          <p:nvPr>
            <p:ph sz="half" idx="2"/>
            <p:extLst>
              <p:ext uri="{D42A27DB-BD31-4B8C-83A1-F6EECF244321}">
                <p14:modId xmlns:p14="http://schemas.microsoft.com/office/powerpoint/2010/main" val="2839189653"/>
              </p:ext>
            </p:extLst>
          </p:nvPr>
        </p:nvGraphicFramePr>
        <p:xfrm>
          <a:off x="5257799" y="1609725"/>
          <a:ext cx="6638925" cy="4991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3178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herry Blossom 16x9">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17.potx" id="{A8D831F9-2DA4-4700-B230-431725864604}" vid="{ED9A2A59-32A4-4461-8593-D9E87F204B18}"/>
    </a:ext>
  </a:extLst>
</a:theme>
</file>

<file path=ppt/theme/theme2.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Cherry blossom nature presentation (widescreen)</Template>
  <TotalTime>167</TotalTime>
  <Words>409</Words>
  <Application>Microsoft Office PowerPoint</Application>
  <PresentationFormat>Widescreen</PresentationFormat>
  <Paragraphs>68</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Cambria</vt:lpstr>
      <vt:lpstr>Times New Roman</vt:lpstr>
      <vt:lpstr>Cherry Blossom 16x9</vt:lpstr>
      <vt:lpstr>SUBSTANTIAL HEROIC LEGION WORK  </vt:lpstr>
      <vt:lpstr>ACCEPTABLE WORKS MUST: “The performance of a substantial active legionary work, in the spirit of faith, and in union with Mary, in such fashion that in those worked for and in one’s fellow members the Person of Our Lord is once again seen and served by Mary His mother.” Standing Instructions </vt:lpstr>
      <vt:lpstr>WORKS CLASSIFICATION</vt:lpstr>
      <vt:lpstr>CONSOLATION</vt:lpstr>
      <vt:lpstr>CONSOLATION</vt:lpstr>
      <vt:lpstr>CONSERVATION</vt:lpstr>
      <vt:lpstr>CONSERVATION </vt:lpstr>
      <vt:lpstr>CONVERSION</vt:lpstr>
      <vt:lpstr>CONVERSION</vt:lpstr>
      <vt:lpstr>2-hour weekly work of the Legion of 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SUBSTANTIAL HEROIC LEGION WORK  SR. SEGGY ACOSTA</dc:title>
  <dc:creator>Segunda Acosta</dc:creator>
  <cp:lastModifiedBy>Segunda Acosta</cp:lastModifiedBy>
  <cp:revision>5</cp:revision>
  <dcterms:created xsi:type="dcterms:W3CDTF">2023-02-14T18:42:25Z</dcterms:created>
  <dcterms:modified xsi:type="dcterms:W3CDTF">2026-03-07T23:44:18Z</dcterms:modified>
</cp:coreProperties>
</file>